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tags" Target="tags/tag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2024/6/21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2024/6/21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image" Target="../media/image3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image" Target="../media/image3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image" Target="../media/image36.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slideLayout" Target="../slideLayouts/slideLayout2.xml"/><Relationship Id="rId4" Type="http://schemas.openxmlformats.org/officeDocument/2006/relationships/image" Target="../media/image36.png"/><Relationship Id="rId5"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slideLayout" Target="../slideLayouts/slideLayout2.xml"/><Relationship Id="rId4" Type="http://schemas.openxmlformats.org/officeDocument/2006/relationships/image" Target="../media/image36.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slideLayout" Target="../slideLayouts/slideLayout2.xml"/><Relationship Id="rId4" Type="http://schemas.openxmlformats.org/officeDocument/2006/relationships/image" Target="../media/image49.png"/><Relationship Id="rId5"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slideLayout" Target="../slideLayouts/slideLayout2.xml"/><Relationship Id="rId4" Type="http://schemas.openxmlformats.org/officeDocument/2006/relationships/image" Target="../media/image50.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rot="20065301">
            <a:off x="-984084" y="1561854"/>
            <a:ext cx="12653143" cy="116724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0065301">
            <a:off x="-1599367" y="-1919503"/>
            <a:ext cx="10719676" cy="42447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532260" y="3753894"/>
            <a:ext cx="5798820" cy="1322070"/>
          </a:xfrm>
          <a:prstGeom prst="rect">
            <a:avLst/>
          </a:prstGeom>
          <a:noFill/>
        </p:spPr>
        <p:txBody>
          <a:bodyPr wrap="none" rtlCol="0">
            <a:spAutoFit/>
          </a:bodyPr>
          <a:lstStyle/>
          <a:p>
            <a:pPr algn="l"/>
            <a:r>
              <a:rPr lang="zh-CN" altLang="en-US" sz="4000" b="1">
                <a:latin typeface="黑体" panose="02010609060101010101" pitchFamily="49" charset="-122"/>
                <a:ea typeface="黑体" panose="02010609060101010101" pitchFamily="49" charset="-122"/>
              </a:rPr>
              <a:t>浇花机器人——温室管家</a:t>
            </a:r>
          </a:p>
          <a:p>
            <a:pPr algn="l"/>
            <a:endParaRPr lang="zh-CN" altLang="en-US" sz="4000" b="1">
              <a:latin typeface="黑体" panose="02010609060101010101" pitchFamily="49" charset="-122"/>
              <a:ea typeface="黑体" panose="02010609060101010101" pitchFamily="49" charset="-122"/>
            </a:endParaRPr>
          </a:p>
        </p:txBody>
      </p:sp>
      <p:sp>
        <p:nvSpPr>
          <p:cNvPr id="7" name="文本框 6"/>
          <p:cNvSpPr txBox="1"/>
          <p:nvPr/>
        </p:nvSpPr>
        <p:spPr>
          <a:xfrm>
            <a:off x="5532260" y="4616243"/>
            <a:ext cx="2585085" cy="1198880"/>
          </a:xfrm>
          <a:prstGeom prst="rect">
            <a:avLst/>
          </a:prstGeom>
          <a:noFill/>
        </p:spPr>
        <p:txBody>
          <a:bodyPr wrap="none" rtlCol="0">
            <a:spAutoFit/>
          </a:bodyPr>
          <a:lstStyle/>
          <a:p>
            <a:pPr algn="l"/>
            <a:r>
              <a:rPr lang="en-US" altLang="zh-CN" sz="2400">
                <a:latin typeface="微软雅黑" panose="020B0503020204020204" charset="-122"/>
                <a:ea typeface="微软雅黑" panose="020B0503020204020204" charset="-122"/>
              </a:rPr>
              <a:t>需求规格说明书</a:t>
            </a:r>
          </a:p>
          <a:p>
            <a:pPr algn="l"/>
            <a:r>
              <a:rPr lang="en-US" altLang="zh-CN" sz="2400">
                <a:latin typeface="微软雅黑" panose="020B0503020204020204" charset="-122"/>
                <a:ea typeface="微软雅黑" panose="020B0503020204020204" charset="-122"/>
              </a:rPr>
              <a:t>2024.3.29</a:t>
            </a:r>
          </a:p>
          <a:p>
            <a:pPr algn="l"/>
            <a:r>
              <a:rPr lang="zh-CN" altLang="en-US" sz="2400">
                <a:latin typeface="微软雅黑" panose="020B0503020204020204" charset="-122"/>
                <a:ea typeface="微软雅黑" panose="020B0503020204020204" charset="-122"/>
              </a:rPr>
              <a:t>周五上午班</a:t>
            </a:r>
            <a:r>
              <a:rPr lang="en-US" altLang="zh-CN" sz="2400">
                <a:latin typeface="微软雅黑" panose="020B0503020204020204" charset="-122"/>
                <a:ea typeface="微软雅黑" panose="020B0503020204020204" charset="-122"/>
              </a:rPr>
              <a:t> </a:t>
            </a:r>
            <a:r>
              <a:rPr lang="zh-CN" altLang="en-US" sz="2400">
                <a:latin typeface="微软雅黑" panose="020B0503020204020204" charset="-122"/>
                <a:ea typeface="微软雅黑" panose="020B0503020204020204" charset="-122"/>
              </a:rPr>
              <a:t>第</a:t>
            </a:r>
            <a:r>
              <a:rPr lang="en-US" altLang="zh-CN" sz="2400">
                <a:latin typeface="微软雅黑" panose="020B0503020204020204" charset="-122"/>
                <a:ea typeface="微软雅黑" panose="020B0503020204020204" charset="-122"/>
              </a:rPr>
              <a:t>3</a:t>
            </a:r>
            <a:r>
              <a:rPr lang="zh-CN" altLang="en-US" sz="2400">
                <a:latin typeface="微软雅黑" panose="020B0503020204020204" charset="-122"/>
                <a:ea typeface="微软雅黑" panose="020B0503020204020204" charset="-122"/>
              </a:rPr>
              <a:t>组</a:t>
            </a:r>
          </a:p>
        </p:txBody>
      </p:sp>
      <p:cxnSp>
        <p:nvCxnSpPr>
          <p:cNvPr id="9" name="直接连接符 8"/>
          <p:cNvCxnSpPr/>
          <p:nvPr/>
        </p:nvCxnSpPr>
        <p:spPr>
          <a:xfrm>
            <a:off x="5633410" y="4530275"/>
            <a:ext cx="6362647"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业务概述</a:t>
            </a:r>
          </a:p>
        </p:txBody>
      </p:sp>
      <p:sp>
        <p:nvSpPr>
          <p:cNvPr id="7" name="文本框 6"/>
          <p:cNvSpPr txBox="1"/>
          <p:nvPr/>
        </p:nvSpPr>
        <p:spPr>
          <a:xfrm>
            <a:off x="609600" y="704790"/>
            <a:ext cx="1723549" cy="400110"/>
          </a:xfrm>
          <a:prstGeom prst="rect">
            <a:avLst/>
          </a:prstGeom>
          <a:noFill/>
        </p:spPr>
        <p:txBody>
          <a:bodyPr wrap="none" rtlCol="0">
            <a:spAutoFit/>
          </a:bodyPr>
          <a:lstStyle/>
          <a:p>
            <a:r>
              <a:rPr lang="zh-CN" altLang="en-US" sz="2000" dirty="0"/>
              <a:t>业务环境分析</a:t>
            </a:r>
          </a:p>
        </p:txBody>
      </p:sp>
      <p:pic>
        <p:nvPicPr>
          <p:cNvPr id="1026" name="Picture 2" descr="温室行业商业- Pixabay上的免费照片- Pixab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2078" y="1461389"/>
            <a:ext cx="5526844" cy="3682857"/>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69765" y="1664413"/>
            <a:ext cx="5006361" cy="3970318"/>
          </a:xfrm>
          <a:prstGeom prst="rect">
            <a:avLst/>
          </a:prstGeom>
          <a:noFill/>
        </p:spPr>
        <p:txBody>
          <a:bodyPr wrap="square" rtlCol="0">
            <a:spAutoFit/>
          </a:bodyPr>
          <a:lstStyle/>
          <a:p>
            <a:endParaRPr kumimoji="1" lang="en-US" altLang="zh-CN" dirty="0"/>
          </a:p>
          <a:p>
            <a:endParaRPr kumimoji="1" lang="en-US" altLang="zh-CN" dirty="0"/>
          </a:p>
          <a:p>
            <a:pPr marL="285750" indent="-285750">
              <a:buFont typeface="Arial" panose="020B0604020202020204" pitchFamily="34" charset="0"/>
              <a:buChar char="•"/>
            </a:pPr>
            <a:r>
              <a:rPr lang="zh-CN" altLang="en-US" b="0" i="0" dirty="0">
                <a:solidFill>
                  <a:srgbClr val="0D0D0D"/>
                </a:solidFill>
                <a:effectLst/>
                <a:highlight>
                  <a:srgbClr val="FFFFFF"/>
                </a:highlight>
                <a:latin typeface="Söhne"/>
              </a:rPr>
              <a:t>提高生产效率和降低人力成本</a:t>
            </a:r>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r>
              <a:rPr lang="zh-CN" altLang="en-US" b="0" i="0" dirty="0">
                <a:solidFill>
                  <a:srgbClr val="0D0D0D"/>
                </a:solidFill>
                <a:effectLst/>
                <a:highlight>
                  <a:srgbClr val="FFFFFF"/>
                </a:highlight>
                <a:latin typeface="Söhne"/>
              </a:rPr>
              <a:t>显著提高产物产量和质量</a:t>
            </a:r>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endParaRPr lang="en-US" altLang="zh-CN" dirty="0">
              <a:solidFill>
                <a:srgbClr val="0D0D0D"/>
              </a:solidFill>
              <a:highlight>
                <a:srgbClr val="FFFFFF"/>
              </a:highlight>
              <a:latin typeface="Söhne"/>
            </a:endParaRPr>
          </a:p>
          <a:p>
            <a:pPr marL="285750" indent="-285750">
              <a:buFont typeface="Arial" panose="020B0604020202020204" pitchFamily="34" charset="0"/>
              <a:buChar char="•"/>
            </a:pPr>
            <a:endParaRPr lang="en-US" altLang="zh-CN" b="0" i="0" dirty="0">
              <a:solidFill>
                <a:srgbClr val="0D0D0D"/>
              </a:solidFill>
              <a:effectLst/>
              <a:highlight>
                <a:srgbClr val="FFFFFF"/>
              </a:highlight>
              <a:latin typeface="Söhne"/>
            </a:endParaRPr>
          </a:p>
          <a:p>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r>
              <a:rPr lang="zh-CN" altLang="en-US" b="0" i="0" dirty="0">
                <a:solidFill>
                  <a:srgbClr val="0D0D0D"/>
                </a:solidFill>
                <a:effectLst/>
                <a:highlight>
                  <a:srgbClr val="FFFFFF"/>
                </a:highlight>
                <a:latin typeface="Söhne"/>
              </a:rPr>
              <a:t>严格控制的实验条件</a:t>
            </a:r>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r>
              <a:rPr lang="zh-CN" altLang="en-US" dirty="0">
                <a:solidFill>
                  <a:srgbClr val="0D0D0D"/>
                </a:solidFill>
                <a:highlight>
                  <a:srgbClr val="FFFFFF"/>
                </a:highlight>
                <a:latin typeface="Söhne"/>
              </a:rPr>
              <a:t>需要</a:t>
            </a:r>
            <a:r>
              <a:rPr lang="zh-CN" altLang="en-US" b="0" i="0" dirty="0">
                <a:solidFill>
                  <a:srgbClr val="0D0D0D"/>
                </a:solidFill>
                <a:effectLst/>
                <a:highlight>
                  <a:srgbClr val="FFFFFF"/>
                </a:highlight>
                <a:latin typeface="Söhne"/>
              </a:rPr>
              <a:t>提供详细的灌溉数据以供</a:t>
            </a:r>
            <a:r>
              <a:rPr lang="zh-CN" altLang="en-US" i="0" dirty="0">
                <a:solidFill>
                  <a:srgbClr val="0D0D0D"/>
                </a:solidFill>
                <a:effectLst/>
                <a:highlight>
                  <a:srgbClr val="FFFFFF"/>
                </a:highlight>
                <a:latin typeface="Söhne"/>
              </a:rPr>
              <a:t>科研分析</a:t>
            </a:r>
            <a:endParaRPr lang="en-US" altLang="zh-CN" i="0" dirty="0">
              <a:solidFill>
                <a:srgbClr val="0D0D0D"/>
              </a:solidFill>
              <a:effectLst/>
              <a:highlight>
                <a:srgbClr val="FFFFFF"/>
              </a:highlight>
              <a:latin typeface="Söhne"/>
            </a:endParaRPr>
          </a:p>
          <a:p>
            <a:pPr marL="285750" indent="-285750">
              <a:buFont typeface="Arial" panose="020B0604020202020204" pitchFamily="34" charset="0"/>
              <a:buChar char="•"/>
            </a:pPr>
            <a:endParaRPr lang="en-US" altLang="zh-CN" dirty="0">
              <a:solidFill>
                <a:srgbClr val="0D0D0D"/>
              </a:solidFill>
              <a:highlight>
                <a:srgbClr val="FFFFFF"/>
              </a:highlight>
              <a:latin typeface="Söhne"/>
            </a:endParaRPr>
          </a:p>
          <a:p>
            <a:pPr marL="285750" indent="-285750">
              <a:buFont typeface="Arial" panose="020B0604020202020204" pitchFamily="34" charset="0"/>
              <a:buChar char="•"/>
            </a:pPr>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endParaRPr lang="en-US" altLang="zh-CN" dirty="0">
              <a:solidFill>
                <a:srgbClr val="0D0D0D"/>
              </a:solidFill>
              <a:highlight>
                <a:srgbClr val="FFFFFF"/>
              </a:highlight>
              <a:latin typeface="Söhne"/>
            </a:endParaRPr>
          </a:p>
          <a:p>
            <a:pPr marL="285750" indent="-285750">
              <a:buFont typeface="Arial" panose="020B0604020202020204" pitchFamily="34" charset="0"/>
              <a:buChar char="•"/>
            </a:pPr>
            <a:r>
              <a:rPr lang="zh-CN" altLang="en-US" b="0" i="0" dirty="0">
                <a:solidFill>
                  <a:srgbClr val="0D0D0D"/>
                </a:solidFill>
                <a:effectLst/>
                <a:highlight>
                  <a:srgbClr val="FFFFFF"/>
                </a:highlight>
                <a:latin typeface="Söhne"/>
              </a:rPr>
              <a:t>对游客的</a:t>
            </a:r>
            <a:r>
              <a:rPr lang="zh-CN" altLang="en-US" i="0" dirty="0">
                <a:solidFill>
                  <a:srgbClr val="0D0D0D"/>
                </a:solidFill>
                <a:effectLst/>
                <a:highlight>
                  <a:srgbClr val="FFFFFF"/>
                </a:highlight>
                <a:latin typeface="Söhne"/>
              </a:rPr>
              <a:t>吸引力</a:t>
            </a:r>
            <a:r>
              <a:rPr lang="zh-CN" altLang="en-US" b="0" i="0" dirty="0">
                <a:solidFill>
                  <a:srgbClr val="0D0D0D"/>
                </a:solidFill>
                <a:effectLst/>
                <a:highlight>
                  <a:srgbClr val="FFFFFF"/>
                </a:highlight>
                <a:latin typeface="Söhne"/>
              </a:rPr>
              <a:t>和互动性</a:t>
            </a:r>
            <a:endParaRPr lang="en-US" altLang="zh-CN" b="0" i="0" dirty="0">
              <a:solidFill>
                <a:srgbClr val="0D0D0D"/>
              </a:solidFill>
              <a:effectLst/>
              <a:highlight>
                <a:srgbClr val="FFFFFF"/>
              </a:highlight>
              <a:latin typeface="Söhne"/>
            </a:endParaRPr>
          </a:p>
          <a:p>
            <a:pPr marL="285750" indent="-285750">
              <a:buFont typeface="Arial" panose="020B0604020202020204" pitchFamily="34" charset="0"/>
              <a:buChar char="•"/>
            </a:pPr>
            <a:r>
              <a:rPr lang="zh-CN" altLang="en-US" b="0" i="0" dirty="0">
                <a:solidFill>
                  <a:srgbClr val="0D0D0D"/>
                </a:solidFill>
                <a:effectLst/>
                <a:highlight>
                  <a:srgbClr val="FFFFFF"/>
                </a:highlight>
                <a:latin typeface="Söhne"/>
              </a:rPr>
              <a:t>适应不同的景观设计</a:t>
            </a:r>
            <a:endParaRPr kumimoji="1" lang="en-US" altLang="zh-CN" dirty="0"/>
          </a:p>
        </p:txBody>
      </p:sp>
      <p:sp>
        <p:nvSpPr>
          <p:cNvPr id="3" name="矩形: 圆角 2"/>
          <p:cNvSpPr/>
          <p:nvPr/>
        </p:nvSpPr>
        <p:spPr bwMode="auto">
          <a:xfrm>
            <a:off x="511867" y="1664413"/>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商业温室</a:t>
            </a:r>
          </a:p>
        </p:txBody>
      </p:sp>
      <p:sp>
        <p:nvSpPr>
          <p:cNvPr id="5" name="矩形: 圆角 2"/>
          <p:cNvSpPr/>
          <p:nvPr/>
        </p:nvSpPr>
        <p:spPr bwMode="auto">
          <a:xfrm>
            <a:off x="511867" y="3057980"/>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科研机构</a:t>
            </a:r>
          </a:p>
        </p:txBody>
      </p:sp>
      <p:sp>
        <p:nvSpPr>
          <p:cNvPr id="8" name="矩形: 圆角 2"/>
          <p:cNvSpPr/>
          <p:nvPr/>
        </p:nvSpPr>
        <p:spPr bwMode="auto">
          <a:xfrm>
            <a:off x="511867" y="4451547"/>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公共花园</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用例分析</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总用例图</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0455" y="1237509"/>
            <a:ext cx="4365019" cy="4382982"/>
          </a:xfrm>
          <a:prstGeom prst="rect">
            <a:avLst/>
          </a:prstGeom>
          <a:noFill/>
          <a:ln>
            <a:noFill/>
          </a:ln>
        </p:spPr>
      </p:pic>
      <p:sp>
        <p:nvSpPr>
          <p:cNvPr id="3" name="矩形: 圆角 2"/>
          <p:cNvSpPr/>
          <p:nvPr/>
        </p:nvSpPr>
        <p:spPr bwMode="auto">
          <a:xfrm>
            <a:off x="4624634" y="5784350"/>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包含</a:t>
            </a:r>
            <a:r>
              <a:rPr lang="en-US" altLang="zh-CN" sz="2000" b="1" dirty="0">
                <a:solidFill>
                  <a:schemeClr val="bg1"/>
                </a:solidFill>
                <a:latin typeface="微软雅黑" panose="020B0503020204020204" charset="-122"/>
                <a:ea typeface="微软雅黑" panose="020B0503020204020204" charset="-122"/>
              </a:rPr>
              <a:t>4</a:t>
            </a:r>
            <a:r>
              <a:rPr lang="zh-CN" altLang="en-US" sz="2000" b="1" dirty="0">
                <a:solidFill>
                  <a:schemeClr val="bg1"/>
                </a:solidFill>
                <a:latin typeface="微软雅黑" panose="020B0503020204020204" charset="-122"/>
                <a:ea typeface="微软雅黑" panose="020B0503020204020204" charset="-122"/>
              </a:rPr>
              <a:t>个子用例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用例分析</a:t>
            </a:r>
          </a:p>
        </p:txBody>
      </p:sp>
      <p:sp>
        <p:nvSpPr>
          <p:cNvPr id="7" name="文本框 6"/>
          <p:cNvSpPr txBox="1"/>
          <p:nvPr/>
        </p:nvSpPr>
        <p:spPr>
          <a:xfrm>
            <a:off x="609600" y="704790"/>
            <a:ext cx="697627" cy="400110"/>
          </a:xfrm>
          <a:prstGeom prst="rect">
            <a:avLst/>
          </a:prstGeom>
          <a:noFill/>
        </p:spPr>
        <p:txBody>
          <a:bodyPr wrap="none" rtlCol="0">
            <a:spAutoFit/>
          </a:bodyPr>
          <a:lstStyle/>
          <a:p>
            <a:r>
              <a:rPr lang="zh-CN" altLang="en-US" sz="2000" dirty="0"/>
              <a:t>建图</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12884" y="1718887"/>
            <a:ext cx="6069695" cy="3420225"/>
          </a:xfrm>
          <a:prstGeom prst="rect">
            <a:avLst/>
          </a:prstGeom>
          <a:noFill/>
          <a:ln>
            <a:noFill/>
          </a:ln>
        </p:spPr>
      </p:pic>
      <p:graphicFrame>
        <p:nvGraphicFramePr>
          <p:cNvPr id="12" name="表格 11"/>
          <p:cNvGraphicFramePr>
            <a:graphicFrameLocks noGrp="1"/>
          </p:cNvGraphicFramePr>
          <p:nvPr/>
        </p:nvGraphicFramePr>
        <p:xfrm>
          <a:off x="469764" y="1248020"/>
          <a:ext cx="5256665" cy="4637495"/>
        </p:xfrm>
        <a:graphic>
          <a:graphicData uri="http://schemas.openxmlformats.org/drawingml/2006/table">
            <a:tbl>
              <a:tblPr/>
              <a:tblGrid>
                <a:gridCol w="1301969">
                  <a:extLst>
                    <a:ext uri="{9D8B030D-6E8A-4147-A177-3AD203B41FA5}">
                      <a16:colId xmlns:a16="http://schemas.microsoft.com/office/drawing/2014/main" val="20000"/>
                    </a:ext>
                  </a:extLst>
                </a:gridCol>
                <a:gridCol w="3954696">
                  <a:extLst>
                    <a:ext uri="{9D8B030D-6E8A-4147-A177-3AD203B41FA5}">
                      <a16:colId xmlns:a16="http://schemas.microsoft.com/office/drawing/2014/main" val="20001"/>
                    </a:ext>
                  </a:extLst>
                </a:gridCol>
              </a:tblGrid>
              <a:tr h="401514">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目标条件</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用户控制机器人对使用场景进行扫描并建立地图</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187215">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前置条件</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机器人启动并且机器人正常工作</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401514">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触发条件</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用户要求机器人启动建图模式对房间进行建模</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2481328">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场景</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用户启动机器人电源</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用户选择进入</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建图模式</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机器人进行反馈</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开始建图</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用户控制机器人对房间信息进行扫描</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机器人将已建立的地图展示在用户交互界面上</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用户根据当前机器人建图结果判断是否已经对房间完成建图</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用户点击建图结束</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机器人将建图结果进行保存，同时在用户界面显示</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已完成建图</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用户点击确认，返回到交互界面</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560070">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异常情况分析</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建图过程中机器人因电源耗尽、机械故障等因素导致建图终止</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机器人因模型部分与房间内实体发生碰撞</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273321">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何时可用</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第一次迭代</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20040">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使用频率</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中</a:t>
                      </a:r>
                    </a:p>
                  </a:txBody>
                  <a:tcPr marL="47061" marR="470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13" name="矩形: 圆角 2"/>
          <p:cNvSpPr/>
          <p:nvPr/>
        </p:nvSpPr>
        <p:spPr bwMode="auto">
          <a:xfrm>
            <a:off x="8465114" y="5270000"/>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建图用例</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用例分析</a:t>
            </a:r>
          </a:p>
        </p:txBody>
      </p:sp>
      <p:sp>
        <p:nvSpPr>
          <p:cNvPr id="7" name="文本框 6"/>
          <p:cNvSpPr txBox="1"/>
          <p:nvPr/>
        </p:nvSpPr>
        <p:spPr>
          <a:xfrm>
            <a:off x="609600" y="704790"/>
            <a:ext cx="2236510" cy="400110"/>
          </a:xfrm>
          <a:prstGeom prst="rect">
            <a:avLst/>
          </a:prstGeom>
          <a:noFill/>
        </p:spPr>
        <p:txBody>
          <a:bodyPr wrap="none" rtlCol="0">
            <a:spAutoFit/>
          </a:bodyPr>
          <a:lstStyle/>
          <a:p>
            <a:r>
              <a:rPr lang="zh-CN" altLang="en-US" sz="2000" dirty="0"/>
              <a:t>花盆缺水巡检模式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7920" y="1490723"/>
            <a:ext cx="5725160" cy="3876554"/>
          </a:xfrm>
          <a:prstGeom prst="rect">
            <a:avLst/>
          </a:prstGeom>
          <a:noFill/>
          <a:ln>
            <a:noFill/>
          </a:ln>
        </p:spPr>
      </p:pic>
      <p:graphicFrame>
        <p:nvGraphicFramePr>
          <p:cNvPr id="5" name="表格 4"/>
          <p:cNvGraphicFramePr>
            <a:graphicFrameLocks noGrp="1"/>
          </p:cNvGraphicFramePr>
          <p:nvPr/>
        </p:nvGraphicFramePr>
        <p:xfrm>
          <a:off x="469761" y="1250411"/>
          <a:ext cx="5504319" cy="5016854"/>
        </p:xfrm>
        <a:graphic>
          <a:graphicData uri="http://schemas.openxmlformats.org/drawingml/2006/table">
            <a:tbl>
              <a:tblPr/>
              <a:tblGrid>
                <a:gridCol w="1269402">
                  <a:extLst>
                    <a:ext uri="{9D8B030D-6E8A-4147-A177-3AD203B41FA5}">
                      <a16:colId xmlns:a16="http://schemas.microsoft.com/office/drawing/2014/main" val="20000"/>
                    </a:ext>
                  </a:extLst>
                </a:gridCol>
                <a:gridCol w="4234917">
                  <a:extLst>
                    <a:ext uri="{9D8B030D-6E8A-4147-A177-3AD203B41FA5}">
                      <a16:colId xmlns:a16="http://schemas.microsoft.com/office/drawing/2014/main" val="20001"/>
                    </a:ext>
                  </a:extLst>
                </a:gridCol>
              </a:tblGrid>
              <a:tr h="285902">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目标条件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机器人按照指定路线逐个检查花盆是否缺水并记录上报位置信息</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591167">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前置条件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机器人启动，并且能够正常工作</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机器人已对房间完成建图</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机器人自身位置已知</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285902">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触发条件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用户要求机器人按照指定路线执行花盆缺水巡检模式</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2950191">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场景</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用户开启机器人</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用户选择进入</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花盆缺水巡检模式</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用户在交互界面中指定巡检路线</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用户在交互界面指定机器人的初始位置</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机器人按照巡检路线进行移动，同时使用摄像头对沿线花盆进行识别</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识别到花盆后，机器人对盆栽进行缺水识别</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如果花盆不缺水，机器人更新对应花盆的检查信息</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如果花盆缺水，机器人记录缺水花盆位置并进行上报，更新地图中花盆信息</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机器人巡检到指定路经的终点，交互界面显示</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花盆缺水巡检已完成</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机器人返回至初始地点</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交互界面返回至上一级界面</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438535">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异常情况分析</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花盆识别失败</a:t>
                      </a:r>
                    </a:p>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因地图发生改变，目标地点无法到达</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33270">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何时可用</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第一次迭代</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3270">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使用频率</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高</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9" name="矩形: 圆角 2"/>
          <p:cNvSpPr/>
          <p:nvPr/>
        </p:nvSpPr>
        <p:spPr bwMode="auto">
          <a:xfrm>
            <a:off x="8076494" y="5222557"/>
            <a:ext cx="2336236"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花盆缺水巡检用例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用例分析</a:t>
            </a:r>
          </a:p>
        </p:txBody>
      </p:sp>
      <p:sp>
        <p:nvSpPr>
          <p:cNvPr id="7" name="文本框 6"/>
          <p:cNvSpPr txBox="1"/>
          <p:nvPr/>
        </p:nvSpPr>
        <p:spPr>
          <a:xfrm>
            <a:off x="609600" y="704790"/>
            <a:ext cx="2236510" cy="400110"/>
          </a:xfrm>
          <a:prstGeom prst="rect">
            <a:avLst/>
          </a:prstGeom>
          <a:noFill/>
        </p:spPr>
        <p:txBody>
          <a:bodyPr wrap="none" rtlCol="0">
            <a:spAutoFit/>
          </a:bodyPr>
          <a:lstStyle/>
          <a:p>
            <a:r>
              <a:rPr lang="zh-CN" altLang="en-US" sz="2000" dirty="0"/>
              <a:t>指定位置浇水模式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0036" y="1671955"/>
            <a:ext cx="5441594" cy="3514090"/>
          </a:xfrm>
          <a:prstGeom prst="rect">
            <a:avLst/>
          </a:prstGeom>
          <a:noFill/>
          <a:ln>
            <a:noFill/>
          </a:ln>
        </p:spPr>
      </p:pic>
      <p:graphicFrame>
        <p:nvGraphicFramePr>
          <p:cNvPr id="3" name="表格 2"/>
          <p:cNvGraphicFramePr>
            <a:graphicFrameLocks noGrp="1"/>
          </p:cNvGraphicFramePr>
          <p:nvPr/>
        </p:nvGraphicFramePr>
        <p:xfrm>
          <a:off x="469765" y="1243478"/>
          <a:ext cx="4643120" cy="4818484"/>
        </p:xfrm>
        <a:graphic>
          <a:graphicData uri="http://schemas.openxmlformats.org/drawingml/2006/table">
            <a:tbl>
              <a:tblPr/>
              <a:tblGrid>
                <a:gridCol w="814070">
                  <a:extLst>
                    <a:ext uri="{9D8B030D-6E8A-4147-A177-3AD203B41FA5}">
                      <a16:colId xmlns:a16="http://schemas.microsoft.com/office/drawing/2014/main" val="20000"/>
                    </a:ext>
                  </a:extLst>
                </a:gridCol>
                <a:gridCol w="3829050">
                  <a:extLst>
                    <a:ext uri="{9D8B030D-6E8A-4147-A177-3AD203B41FA5}">
                      <a16:colId xmlns:a16="http://schemas.microsoft.com/office/drawing/2014/main" val="20001"/>
                    </a:ext>
                  </a:extLst>
                </a:gridCol>
              </a:tblGrid>
              <a:tr h="304693">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目标条件</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机器人按照用户指定位置前往相对应的花盆并执行浇水</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629974">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前置条件</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机器人启动，并且能够正常工作</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机器人已对房间完成建图</a:t>
                      </a:r>
                    </a:p>
                    <a:p>
                      <a:pPr marL="342900" lvl="0" indent="-342900" algn="just">
                        <a:lnSpc>
                          <a:spcPct val="150000"/>
                        </a:lnSpc>
                        <a:buFont typeface="+mj-lt"/>
                        <a:buAutoNum type="arabicPeriod"/>
                        <a:tabLst>
                          <a:tab pos="198120" algn="l"/>
                        </a:tabLst>
                      </a:pPr>
                      <a:r>
                        <a:rPr lang="zh-CN" sz="1000" kern="100" dirty="0">
                          <a:effectLst/>
                          <a:latin typeface="Times New Roman" panose="02020603050405020304" pitchFamily="18" charset="0"/>
                          <a:ea typeface="宋体" panose="02010600030101010101" pitchFamily="2" charset="-122"/>
                        </a:rPr>
                        <a:t>机器人自身位置已知</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04693">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触发条件</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用户要求机器人按照指定路线执行指定位置浇水模式</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2685440">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场景</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用户开启机器人</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用户选择进入</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指定位置浇水模式</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用户在交互界面选择若干个花盆位置</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用户在交互界面指定机器人的初始位置</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机器人根据选择的花盆位置进行路径规划</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机器人根据生成的路径前往指定的花盆</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机器人通过摄像头对花盆进行识别，并操作机械臂进行浇水</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机器人完成最后一个花盆的浇水，交互界面显示</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指定位置浇水已完成</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机器人返回至初始地点</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交互界面返回上一级界面</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467334">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异常情况分析</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花盆识别失败</a:t>
                      </a:r>
                    </a:p>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因地图发生改变，目标地点无法到达</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42053">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何时可用</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第一次迭代</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42053">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使用频率</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高</a:t>
                      </a:r>
                    </a:p>
                  </a:txBody>
                  <a:tcPr marL="37363" marR="373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8" name="矩形: 圆角 2"/>
          <p:cNvSpPr/>
          <p:nvPr/>
        </p:nvSpPr>
        <p:spPr bwMode="auto">
          <a:xfrm>
            <a:off x="8076494" y="5222557"/>
            <a:ext cx="2336236"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指定位置浇水用例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用例分析</a:t>
            </a:r>
          </a:p>
        </p:txBody>
      </p:sp>
      <p:sp>
        <p:nvSpPr>
          <p:cNvPr id="7" name="文本框 6"/>
          <p:cNvSpPr txBox="1"/>
          <p:nvPr/>
        </p:nvSpPr>
        <p:spPr>
          <a:xfrm>
            <a:off x="609600" y="704790"/>
            <a:ext cx="2262158" cy="400110"/>
          </a:xfrm>
          <a:prstGeom prst="rect">
            <a:avLst/>
          </a:prstGeom>
          <a:noFill/>
        </p:spPr>
        <p:txBody>
          <a:bodyPr wrap="none" rtlCol="0">
            <a:spAutoFit/>
          </a:bodyPr>
          <a:lstStyle/>
          <a:p>
            <a:r>
              <a:rPr lang="zh-CN" altLang="en-US" sz="2000" dirty="0"/>
              <a:t>巡检自动浇水模式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35442"/>
            <a:ext cx="5638836" cy="3587115"/>
          </a:xfrm>
          <a:prstGeom prst="rect">
            <a:avLst/>
          </a:prstGeom>
          <a:noFill/>
          <a:ln>
            <a:noFill/>
          </a:ln>
        </p:spPr>
      </p:pic>
      <p:graphicFrame>
        <p:nvGraphicFramePr>
          <p:cNvPr id="3" name="表格 2"/>
          <p:cNvGraphicFramePr>
            <a:graphicFrameLocks noGrp="1"/>
          </p:cNvGraphicFramePr>
          <p:nvPr/>
        </p:nvGraphicFramePr>
        <p:xfrm>
          <a:off x="469763" y="1270797"/>
          <a:ext cx="5281043" cy="5109706"/>
        </p:xfrm>
        <a:graphic>
          <a:graphicData uri="http://schemas.openxmlformats.org/drawingml/2006/table">
            <a:tbl>
              <a:tblPr/>
              <a:tblGrid>
                <a:gridCol w="1151369">
                  <a:extLst>
                    <a:ext uri="{9D8B030D-6E8A-4147-A177-3AD203B41FA5}">
                      <a16:colId xmlns:a16="http://schemas.microsoft.com/office/drawing/2014/main" val="20000"/>
                    </a:ext>
                  </a:extLst>
                </a:gridCol>
                <a:gridCol w="4129674">
                  <a:extLst>
                    <a:ext uri="{9D8B030D-6E8A-4147-A177-3AD203B41FA5}">
                      <a16:colId xmlns:a16="http://schemas.microsoft.com/office/drawing/2014/main" val="20001"/>
                    </a:ext>
                  </a:extLst>
                </a:gridCol>
              </a:tblGrid>
              <a:tr h="389349">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目标条件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机器人按照指定路线逐个检查花盆是否缺水并对缺水花盆进行浇水与记录相关信息</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253858">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前置条件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机器人启动，并且能够正常工作</a:t>
                      </a:r>
                    </a:p>
                    <a:p>
                      <a:pPr marL="342900" lvl="0" indent="-342900" algn="just">
                        <a:lnSpc>
                          <a:spcPct val="150000"/>
                        </a:lnSpc>
                        <a:buFont typeface="+mj-lt"/>
                        <a:buAutoNum type="arabicPeriod"/>
                      </a:pPr>
                      <a:r>
                        <a:rPr lang="zh-CN" sz="1000" kern="100">
                          <a:effectLst/>
                          <a:latin typeface="Times New Roman" panose="02020603050405020304" pitchFamily="18" charset="0"/>
                          <a:ea typeface="宋体" panose="02010600030101010101" pitchFamily="2" charset="-122"/>
                        </a:rPr>
                        <a:t>机器人已对房间完成建图</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253858">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触发条件</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用户要求机器人按照指定路线执行巡检自动浇水模式</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2828191">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场景</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用户开启机器人</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用户选择进入</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巡检自动浇水模式</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用户在交互界面选择巡检路线</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用户在交互界面指定机器人的初始位置</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机器人按照巡检路线进行移动，同时使用摄像头对沿线花盆进行识别</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识别到花盆后，机器人对盆栽进行缺水识别</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如果花盆不缺水，机器人更新对应花盆的检查信息</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如果花盆缺水，机器人操作机械臂对花盆进行浇水，同时更新地图中花盆信息</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机器人巡检到指定路经的终点，交互界面显示</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巡检自动浇水已完成</a:t>
                      </a:r>
                      <a:r>
                        <a:rPr lang="en-US" sz="1000" kern="100" dirty="0">
                          <a:effectLst/>
                          <a:latin typeface="Times New Roman" panose="02020603050405020304" pitchFamily="18" charset="0"/>
                          <a:ea typeface="宋体" panose="02010600030101010101" pitchFamily="2" charset="-122"/>
                        </a:rPr>
                        <a:t>”</a:t>
                      </a:r>
                      <a:endParaRPr lang="zh-CN" sz="10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机器人返回至初始地点</a:t>
                      </a:r>
                    </a:p>
                    <a:p>
                      <a:pPr marL="342900" lvl="0" indent="-342900" algn="just">
                        <a:lnSpc>
                          <a:spcPct val="150000"/>
                        </a:lnSpc>
                        <a:buFont typeface="+mj-lt"/>
                        <a:buAutoNum type="arabicPeriod"/>
                      </a:pPr>
                      <a:r>
                        <a:rPr lang="zh-CN" sz="1000" kern="100" dirty="0">
                          <a:effectLst/>
                          <a:latin typeface="Times New Roman" panose="02020603050405020304" pitchFamily="18" charset="0"/>
                          <a:ea typeface="宋体" panose="02010600030101010101" pitchFamily="2" charset="-122"/>
                        </a:rPr>
                        <a:t>交互界面返回至上一级界面</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89349">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异常情况分析</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lgn="just">
                        <a:lnSpc>
                          <a:spcPct val="150000"/>
                        </a:lnSpc>
                        <a:buFont typeface="+mj-lt"/>
                        <a:buAutoNum type="arabicPeriod"/>
                        <a:tabLst>
                          <a:tab pos="198120" algn="l"/>
                        </a:tabLst>
                      </a:pPr>
                      <a:r>
                        <a:rPr lang="zh-CN" sz="1000" kern="100">
                          <a:effectLst/>
                          <a:latin typeface="Times New Roman" panose="02020603050405020304" pitchFamily="18" charset="0"/>
                          <a:ea typeface="宋体" panose="02010600030101010101" pitchFamily="2" charset="-122"/>
                        </a:rPr>
                        <a:t>花盆识别失败</a:t>
                      </a:r>
                    </a:p>
                    <a:p>
                      <a:pPr marL="342900" lvl="0" indent="-342900" algn="just">
                        <a:lnSpc>
                          <a:spcPct val="150000"/>
                        </a:lnSpc>
                        <a:buFont typeface="+mj-lt"/>
                        <a:buAutoNum type="arabicPeriod"/>
                        <a:tabLst>
                          <a:tab pos="198120" algn="l"/>
                        </a:tabLst>
                      </a:pPr>
                      <a:r>
                        <a:rPr lang="zh-CN" sz="1000" kern="100">
                          <a:effectLst/>
                          <a:latin typeface="Times New Roman" panose="02020603050405020304" pitchFamily="18" charset="0"/>
                          <a:ea typeface="宋体" panose="02010600030101010101" pitchFamily="2" charset="-122"/>
                        </a:rPr>
                        <a:t>因地图发生改变，目标地点无法到达</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18367">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何时可用</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第一次迭代</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18367">
                <a:tc>
                  <a:txBody>
                    <a:bodyPr/>
                    <a:lstStyle/>
                    <a:p>
                      <a:pPr algn="just">
                        <a:lnSpc>
                          <a:spcPct val="150000"/>
                        </a:lnSpc>
                      </a:pPr>
                      <a:r>
                        <a:rPr lang="zh-CN" sz="1000" kern="100">
                          <a:effectLst/>
                          <a:latin typeface="Times New Roman" panose="02020603050405020304" pitchFamily="18" charset="0"/>
                          <a:ea typeface="宋体" panose="02010600030101010101" pitchFamily="2" charset="-122"/>
                        </a:rPr>
                        <a:t>使用频率</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50000"/>
                        </a:lnSpc>
                      </a:pPr>
                      <a:r>
                        <a:rPr lang="zh-CN" sz="1000" kern="100" dirty="0">
                          <a:effectLst/>
                          <a:latin typeface="Times New Roman" panose="02020603050405020304" pitchFamily="18" charset="0"/>
                          <a:ea typeface="宋体" panose="02010600030101010101" pitchFamily="2" charset="-122"/>
                        </a:rPr>
                        <a:t>高</a:t>
                      </a:r>
                    </a:p>
                  </a:txBody>
                  <a:tcPr marL="33873" marR="338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矩形: 圆角 2"/>
          <p:cNvSpPr/>
          <p:nvPr/>
        </p:nvSpPr>
        <p:spPr bwMode="auto">
          <a:xfrm>
            <a:off x="8076494" y="5222557"/>
            <a:ext cx="2336236"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巡检自动浇水用例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3</a:t>
            </a: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数据需求</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数据需求</a:t>
            </a:r>
          </a:p>
        </p:txBody>
      </p:sp>
      <p:sp>
        <p:nvSpPr>
          <p:cNvPr id="7" name="文本框 6"/>
          <p:cNvSpPr txBox="1"/>
          <p:nvPr/>
        </p:nvSpPr>
        <p:spPr>
          <a:xfrm>
            <a:off x="609600" y="704790"/>
            <a:ext cx="1595309" cy="400110"/>
          </a:xfrm>
          <a:prstGeom prst="rect">
            <a:avLst/>
          </a:prstGeom>
          <a:noFill/>
        </p:spPr>
        <p:txBody>
          <a:bodyPr wrap="none" rtlCol="0">
            <a:spAutoFit/>
          </a:bodyPr>
          <a:lstStyle/>
          <a:p>
            <a:r>
              <a:rPr lang="zh-CN" altLang="en-US" sz="2000" dirty="0"/>
              <a:t>实体</a:t>
            </a:r>
            <a:r>
              <a:rPr lang="en-US" altLang="zh-CN" sz="2000" dirty="0"/>
              <a:t>-</a:t>
            </a:r>
            <a:r>
              <a:rPr lang="zh-CN" altLang="en-US" sz="2000" dirty="0"/>
              <a:t>关系图</a:t>
            </a:r>
          </a:p>
        </p:txBody>
      </p:sp>
      <p:pic>
        <p:nvPicPr>
          <p:cNvPr id="1026" name="图片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22" y="1337584"/>
            <a:ext cx="10939466" cy="5194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665648" y="3111432"/>
            <a:ext cx="872399" cy="3341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492989" y="3156006"/>
            <a:ext cx="872399" cy="3341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58062" y="4548740"/>
            <a:ext cx="872397" cy="3341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5315911" y="3134377"/>
            <a:ext cx="872399" cy="3341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424110" y="1822939"/>
            <a:ext cx="872399" cy="33410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315912" y="1928445"/>
            <a:ext cx="872398" cy="33410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409956" y="4084977"/>
            <a:ext cx="908539" cy="33410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7222386" y="2605969"/>
            <a:ext cx="872398" cy="33410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099894" y="4156705"/>
            <a:ext cx="813784" cy="334108"/>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316524" y="4348434"/>
            <a:ext cx="2919045" cy="605393"/>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115519" y="6078316"/>
            <a:ext cx="3656881" cy="412156"/>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199023" y="2361373"/>
            <a:ext cx="969042" cy="1992408"/>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数据需求</a:t>
            </a:r>
          </a:p>
        </p:txBody>
      </p:sp>
      <p:sp>
        <p:nvSpPr>
          <p:cNvPr id="7" name="文本框 6"/>
          <p:cNvSpPr txBox="1"/>
          <p:nvPr/>
        </p:nvSpPr>
        <p:spPr>
          <a:xfrm>
            <a:off x="609600" y="704790"/>
            <a:ext cx="710451" cy="400110"/>
          </a:xfrm>
          <a:prstGeom prst="rect">
            <a:avLst/>
          </a:prstGeom>
          <a:noFill/>
        </p:spPr>
        <p:txBody>
          <a:bodyPr wrap="none" rtlCol="0">
            <a:spAutoFit/>
          </a:bodyPr>
          <a:lstStyle/>
          <a:p>
            <a:r>
              <a:rPr lang="zh-CN" altLang="en-US" sz="2000" dirty="0"/>
              <a:t>类图</a:t>
            </a:r>
          </a:p>
        </p:txBody>
      </p:sp>
      <p:pic>
        <p:nvPicPr>
          <p:cNvPr id="2050" name="图片 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97" y="1743809"/>
            <a:ext cx="7815760" cy="491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圆角 2"/>
          <p:cNvSpPr/>
          <p:nvPr/>
        </p:nvSpPr>
        <p:spPr bwMode="auto">
          <a:xfrm>
            <a:off x="4924259" y="1254132"/>
            <a:ext cx="2088219"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共</a:t>
            </a:r>
            <a:r>
              <a:rPr lang="en-US" altLang="zh-CN" sz="2000" b="1" dirty="0">
                <a:solidFill>
                  <a:schemeClr val="bg1"/>
                </a:solidFill>
                <a:latin typeface="微软雅黑" panose="020B0503020204020204" charset="-122"/>
                <a:ea typeface="微软雅黑" panose="020B0503020204020204" charset="-122"/>
              </a:rPr>
              <a:t>9</a:t>
            </a:r>
            <a:r>
              <a:rPr lang="zh-CN" altLang="en-US" sz="2000" b="1" dirty="0">
                <a:solidFill>
                  <a:schemeClr val="bg1"/>
                </a:solidFill>
                <a:latin typeface="微软雅黑" panose="020B0503020204020204" charset="-122"/>
                <a:ea typeface="微软雅黑" panose="020B0503020204020204" charset="-122"/>
              </a:rPr>
              <a:t>大类</a:t>
            </a:r>
          </a:p>
        </p:txBody>
      </p:sp>
      <p:sp>
        <p:nvSpPr>
          <p:cNvPr id="5" name="矩形 4"/>
          <p:cNvSpPr/>
          <p:nvPr/>
        </p:nvSpPr>
        <p:spPr>
          <a:xfrm>
            <a:off x="2237341" y="1877742"/>
            <a:ext cx="7983416" cy="4781520"/>
          </a:xfrm>
          <a:prstGeom prst="rect">
            <a:avLst/>
          </a:prstGeom>
          <a:noFill/>
          <a:ln w="28575">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4</a:t>
            </a: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功能需求</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5355252" y="280755"/>
            <a:ext cx="1481496" cy="769441"/>
          </a:xfrm>
          <a:prstGeom prst="rect">
            <a:avLst/>
          </a:prstGeom>
          <a:noFill/>
        </p:spPr>
        <p:txBody>
          <a:bodyPr wrap="none" rtlCol="0">
            <a:spAutoFit/>
          </a:bodyPr>
          <a:lstStyle/>
          <a:p>
            <a:r>
              <a:rPr lang="zh-CN" altLang="en-US" sz="4400" b="1">
                <a:latin typeface="微软雅黑" panose="020B0503020204020204" charset="-122"/>
                <a:ea typeface="微软雅黑" panose="020B0503020204020204" charset="-122"/>
              </a:rPr>
              <a:t>目 录</a:t>
            </a:r>
          </a:p>
        </p:txBody>
      </p:sp>
      <p:sp>
        <p:nvSpPr>
          <p:cNvPr id="7" name="文本框 6"/>
          <p:cNvSpPr txBox="1"/>
          <p:nvPr/>
        </p:nvSpPr>
        <p:spPr>
          <a:xfrm>
            <a:off x="4998552" y="1050196"/>
            <a:ext cx="2194896" cy="523220"/>
          </a:xfrm>
          <a:prstGeom prst="rect">
            <a:avLst/>
          </a:prstGeom>
          <a:noFill/>
        </p:spPr>
        <p:txBody>
          <a:bodyPr wrap="none" rtlCol="0">
            <a:spAutoFit/>
          </a:bodyPr>
          <a:lstStyle/>
          <a:p>
            <a:r>
              <a:rPr lang="en-US" altLang="zh-CN" sz="2800" b="1">
                <a:latin typeface="微软雅黑" panose="020B0503020204020204" charset="-122"/>
                <a:ea typeface="微软雅黑" panose="020B0503020204020204" charset="-122"/>
              </a:rPr>
              <a:t>CONTENTS</a:t>
            </a:r>
            <a:endParaRPr lang="zh-CN" altLang="en-US" sz="2800" b="1">
              <a:latin typeface="微软雅黑" panose="020B0503020204020204" charset="-122"/>
              <a:ea typeface="微软雅黑" panose="020B0503020204020204" charset="-122"/>
            </a:endParaRPr>
          </a:p>
        </p:txBody>
      </p:sp>
      <p:sp>
        <p:nvSpPr>
          <p:cNvPr id="15" name="图文框 14"/>
          <p:cNvSpPr/>
          <p:nvPr/>
        </p:nvSpPr>
        <p:spPr>
          <a:xfrm>
            <a:off x="1838871" y="4309374"/>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5</a:t>
            </a:r>
          </a:p>
        </p:txBody>
      </p:sp>
      <p:sp>
        <p:nvSpPr>
          <p:cNvPr id="17" name="文本框 16"/>
          <p:cNvSpPr txBox="1"/>
          <p:nvPr/>
        </p:nvSpPr>
        <p:spPr>
          <a:xfrm>
            <a:off x="2752725" y="4222115"/>
            <a:ext cx="1933575" cy="506730"/>
          </a:xfrm>
          <a:prstGeom prst="rect">
            <a:avLst/>
          </a:prstGeom>
          <a:noFill/>
        </p:spPr>
        <p:txBody>
          <a:bodyPr wrap="square" rtlCol="0">
            <a:spAutoFit/>
          </a:bodyPr>
          <a:lstStyle/>
          <a:p>
            <a:r>
              <a:rPr lang="zh-CN" altLang="en-US" sz="2700" b="1">
                <a:effectLst/>
                <a:latin typeface="Times New Roman" panose="02020603050405020304" pitchFamily="18" charset="0"/>
                <a:ea typeface="黑体" panose="02010609060101010101" pitchFamily="49" charset="-122"/>
                <a:cs typeface="宋体" panose="02010600030101010101" pitchFamily="2" charset="-122"/>
              </a:rPr>
              <a:t>非功能需求</a:t>
            </a:r>
          </a:p>
        </p:txBody>
      </p:sp>
      <p:sp>
        <p:nvSpPr>
          <p:cNvPr id="19" name="图文框 18"/>
          <p:cNvSpPr/>
          <p:nvPr/>
        </p:nvSpPr>
        <p:spPr>
          <a:xfrm>
            <a:off x="7712792" y="4309374"/>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6</a:t>
            </a:r>
          </a:p>
        </p:txBody>
      </p:sp>
      <p:sp>
        <p:nvSpPr>
          <p:cNvPr id="20" name="文本框 19"/>
          <p:cNvSpPr txBox="1"/>
          <p:nvPr/>
        </p:nvSpPr>
        <p:spPr>
          <a:xfrm>
            <a:off x="8626475" y="4222115"/>
            <a:ext cx="2253615" cy="506730"/>
          </a:xfrm>
          <a:prstGeom prst="rect">
            <a:avLst/>
          </a:prstGeom>
          <a:noFill/>
        </p:spPr>
        <p:txBody>
          <a:bodyPr wrap="square" rtlCol="0">
            <a:spAutoFit/>
          </a:bodyPr>
          <a:lstStyle/>
          <a:p>
            <a:r>
              <a:rPr lang="zh-CN" altLang="zh-CN" sz="2700" b="1">
                <a:effectLst/>
                <a:latin typeface="Times New Roman" panose="02020603050405020304" pitchFamily="18" charset="0"/>
                <a:ea typeface="黑体" panose="02010609060101010101" pitchFamily="49" charset="-122"/>
                <a:cs typeface="宋体" panose="02010600030101010101" pitchFamily="2" charset="-122"/>
              </a:rPr>
              <a:t>用户界面需求</a:t>
            </a:r>
          </a:p>
        </p:txBody>
      </p:sp>
      <p:sp>
        <p:nvSpPr>
          <p:cNvPr id="22" name="图文框 21"/>
          <p:cNvSpPr/>
          <p:nvPr/>
        </p:nvSpPr>
        <p:spPr>
          <a:xfrm>
            <a:off x="1838871" y="5568224"/>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7</a:t>
            </a:r>
          </a:p>
        </p:txBody>
      </p:sp>
      <p:sp>
        <p:nvSpPr>
          <p:cNvPr id="23" name="文本框 22"/>
          <p:cNvSpPr txBox="1"/>
          <p:nvPr/>
        </p:nvSpPr>
        <p:spPr>
          <a:xfrm>
            <a:off x="2752725" y="5481320"/>
            <a:ext cx="2604135" cy="506730"/>
          </a:xfrm>
          <a:prstGeom prst="rect">
            <a:avLst/>
          </a:prstGeom>
          <a:noFill/>
        </p:spPr>
        <p:txBody>
          <a:bodyPr wrap="square" rtlCol="0">
            <a:spAutoFit/>
          </a:bodyPr>
          <a:lstStyle/>
          <a:p>
            <a:r>
              <a:rPr lang="zh-CN" altLang="en-US" sz="2700" b="1">
                <a:effectLst/>
                <a:latin typeface="Times New Roman" panose="02020603050405020304" pitchFamily="18" charset="0"/>
                <a:ea typeface="黑体" panose="02010609060101010101" pitchFamily="49" charset="-122"/>
                <a:cs typeface="宋体" panose="02010600030101010101" pitchFamily="2" charset="-122"/>
              </a:rPr>
              <a:t>运行与开发环境</a:t>
            </a:r>
          </a:p>
        </p:txBody>
      </p:sp>
      <p:sp>
        <p:nvSpPr>
          <p:cNvPr id="25" name="图文框 24"/>
          <p:cNvSpPr/>
          <p:nvPr/>
        </p:nvSpPr>
        <p:spPr>
          <a:xfrm>
            <a:off x="7712792" y="5568224"/>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8</a:t>
            </a:r>
          </a:p>
        </p:txBody>
      </p:sp>
      <p:sp>
        <p:nvSpPr>
          <p:cNvPr id="26" name="文本框 25"/>
          <p:cNvSpPr txBox="1"/>
          <p:nvPr/>
        </p:nvSpPr>
        <p:spPr>
          <a:xfrm>
            <a:off x="8626475" y="5481320"/>
            <a:ext cx="2625090" cy="506730"/>
          </a:xfrm>
          <a:prstGeom prst="rect">
            <a:avLst/>
          </a:prstGeom>
          <a:noFill/>
        </p:spPr>
        <p:txBody>
          <a:bodyPr wrap="square" rtlCol="0">
            <a:spAutoFit/>
          </a:bodyPr>
          <a:lstStyle/>
          <a:p>
            <a:r>
              <a:rPr lang="en-US" altLang="zh-CN" sz="2700" b="1">
                <a:effectLst/>
                <a:latin typeface="Times New Roman" panose="02020603050405020304" pitchFamily="18" charset="0"/>
                <a:ea typeface="黑体" panose="02010609060101010101" pitchFamily="49" charset="-122"/>
                <a:cs typeface="宋体" panose="02010600030101010101" pitchFamily="2" charset="-122"/>
              </a:rPr>
              <a:t>gitlab</a:t>
            </a:r>
            <a:r>
              <a:rPr lang="zh-CN" altLang="en-US" sz="2700" b="1">
                <a:effectLst/>
                <a:latin typeface="Times New Roman" panose="02020603050405020304" pitchFamily="18" charset="0"/>
                <a:ea typeface="黑体" panose="02010609060101010101" pitchFamily="49" charset="-122"/>
                <a:cs typeface="宋体" panose="02010600030101010101" pitchFamily="2" charset="-122"/>
              </a:rPr>
              <a:t>过程管理</a:t>
            </a:r>
          </a:p>
        </p:txBody>
      </p:sp>
      <p:sp>
        <p:nvSpPr>
          <p:cNvPr id="12" name="图文框 11"/>
          <p:cNvSpPr/>
          <p:nvPr>
            <p:custDataLst>
              <p:tags r:id="rId1"/>
            </p:custDataLst>
          </p:nvPr>
        </p:nvSpPr>
        <p:spPr>
          <a:xfrm>
            <a:off x="1843316" y="1843669"/>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1</a:t>
            </a:r>
            <a:endParaRPr lang="zh-CN" altLang="en-US" sz="3200">
              <a:solidFill>
                <a:srgbClr val="4472C4"/>
              </a:solidFill>
              <a:latin typeface="微软雅黑" panose="020B0503020204020204" charset="-122"/>
              <a:ea typeface="微软雅黑" panose="020B0503020204020204" charset="-122"/>
            </a:endParaRPr>
          </a:p>
        </p:txBody>
      </p:sp>
      <p:sp>
        <p:nvSpPr>
          <p:cNvPr id="13" name="文本框 12"/>
          <p:cNvSpPr txBox="1"/>
          <p:nvPr>
            <p:custDataLst>
              <p:tags r:id="rId2"/>
            </p:custDataLst>
          </p:nvPr>
        </p:nvSpPr>
        <p:spPr>
          <a:xfrm>
            <a:off x="2757309" y="1756632"/>
            <a:ext cx="1562100" cy="506730"/>
          </a:xfrm>
          <a:prstGeom prst="rect">
            <a:avLst/>
          </a:prstGeom>
          <a:noFill/>
        </p:spPr>
        <p:txBody>
          <a:bodyPr wrap="none" rtlCol="0">
            <a:spAutoFit/>
          </a:bodyPr>
          <a:lstStyle/>
          <a:p>
            <a:r>
              <a:rPr lang="zh-CN" altLang="zh-CN" sz="2700" b="1">
                <a:effectLst/>
                <a:latin typeface="Times New Roman" panose="02020603050405020304" pitchFamily="18" charset="0"/>
                <a:ea typeface="黑体" panose="02010609060101010101" pitchFamily="49" charset="-122"/>
                <a:cs typeface="宋体" panose="02010600030101010101" pitchFamily="2" charset="-122"/>
              </a:rPr>
              <a:t>范围分析</a:t>
            </a:r>
          </a:p>
        </p:txBody>
      </p:sp>
      <p:sp>
        <p:nvSpPr>
          <p:cNvPr id="14" name="图文框 13"/>
          <p:cNvSpPr/>
          <p:nvPr>
            <p:custDataLst>
              <p:tags r:id="rId3"/>
            </p:custDataLst>
          </p:nvPr>
        </p:nvSpPr>
        <p:spPr>
          <a:xfrm>
            <a:off x="7717237" y="1843669"/>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2</a:t>
            </a:r>
            <a:endParaRPr lang="zh-CN" altLang="en-US" sz="3200">
              <a:solidFill>
                <a:srgbClr val="4472C4"/>
              </a:solidFill>
              <a:latin typeface="微软雅黑" panose="020B0503020204020204" charset="-122"/>
              <a:ea typeface="微软雅黑" panose="020B0503020204020204" charset="-122"/>
            </a:endParaRPr>
          </a:p>
        </p:txBody>
      </p:sp>
      <p:sp>
        <p:nvSpPr>
          <p:cNvPr id="16" name="文本框 15"/>
          <p:cNvSpPr txBox="1"/>
          <p:nvPr>
            <p:custDataLst>
              <p:tags r:id="rId4"/>
            </p:custDataLst>
          </p:nvPr>
        </p:nvSpPr>
        <p:spPr>
          <a:xfrm>
            <a:off x="8631230" y="1756632"/>
            <a:ext cx="1562100" cy="506730"/>
          </a:xfrm>
          <a:prstGeom prst="rect">
            <a:avLst/>
          </a:prstGeom>
          <a:noFill/>
        </p:spPr>
        <p:txBody>
          <a:bodyPr wrap="none" rtlCol="0">
            <a:spAutoFit/>
          </a:bodyPr>
          <a:lstStyle/>
          <a:p>
            <a:r>
              <a:rPr lang="zh-CN" altLang="zh-CN" sz="2700" b="1">
                <a:effectLst/>
                <a:latin typeface="Times New Roman" panose="02020603050405020304" pitchFamily="18" charset="0"/>
                <a:ea typeface="黑体" panose="02010609060101010101" pitchFamily="49" charset="-122"/>
                <a:cs typeface="宋体" panose="02010600030101010101" pitchFamily="2" charset="-122"/>
              </a:rPr>
              <a:t>业务需求</a:t>
            </a:r>
          </a:p>
        </p:txBody>
      </p:sp>
      <p:sp>
        <p:nvSpPr>
          <p:cNvPr id="28" name="图文框 27"/>
          <p:cNvSpPr/>
          <p:nvPr>
            <p:custDataLst>
              <p:tags r:id="rId5"/>
            </p:custDataLst>
          </p:nvPr>
        </p:nvSpPr>
        <p:spPr>
          <a:xfrm>
            <a:off x="1843316" y="3102519"/>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3</a:t>
            </a:r>
            <a:endParaRPr lang="zh-CN" altLang="en-US" sz="3200">
              <a:solidFill>
                <a:srgbClr val="4472C4"/>
              </a:solidFill>
              <a:latin typeface="微软雅黑" panose="020B0503020204020204" charset="-122"/>
              <a:ea typeface="微软雅黑" panose="020B0503020204020204" charset="-122"/>
            </a:endParaRPr>
          </a:p>
        </p:txBody>
      </p:sp>
      <p:sp>
        <p:nvSpPr>
          <p:cNvPr id="29" name="文本框 28"/>
          <p:cNvSpPr txBox="1"/>
          <p:nvPr>
            <p:custDataLst>
              <p:tags r:id="rId6"/>
            </p:custDataLst>
          </p:nvPr>
        </p:nvSpPr>
        <p:spPr>
          <a:xfrm>
            <a:off x="2757309" y="3015482"/>
            <a:ext cx="1562100" cy="506730"/>
          </a:xfrm>
          <a:prstGeom prst="rect">
            <a:avLst/>
          </a:prstGeom>
          <a:noFill/>
        </p:spPr>
        <p:txBody>
          <a:bodyPr wrap="none" rtlCol="0">
            <a:spAutoFit/>
          </a:bodyPr>
          <a:lstStyle/>
          <a:p>
            <a:r>
              <a:rPr lang="zh-CN" altLang="en-US" sz="2700" b="1">
                <a:effectLst/>
                <a:latin typeface="Times New Roman" panose="02020603050405020304" pitchFamily="18" charset="0"/>
                <a:ea typeface="黑体" panose="02010609060101010101" pitchFamily="49" charset="-122"/>
                <a:cs typeface="宋体" panose="02010600030101010101" pitchFamily="2" charset="-122"/>
              </a:rPr>
              <a:t>数据需求</a:t>
            </a:r>
          </a:p>
        </p:txBody>
      </p:sp>
      <p:sp>
        <p:nvSpPr>
          <p:cNvPr id="30" name="图文框 29"/>
          <p:cNvSpPr/>
          <p:nvPr>
            <p:custDataLst>
              <p:tags r:id="rId7"/>
            </p:custDataLst>
          </p:nvPr>
        </p:nvSpPr>
        <p:spPr>
          <a:xfrm>
            <a:off x="7717237" y="3102519"/>
            <a:ext cx="700920" cy="664029"/>
          </a:xfrm>
          <a:prstGeom prst="frame">
            <a:avLst>
              <a:gd name="adj1" fmla="val 744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4472C4"/>
                </a:solidFill>
                <a:latin typeface="微软雅黑" panose="020B0503020204020204" charset="-122"/>
                <a:ea typeface="微软雅黑" panose="020B0503020204020204" charset="-122"/>
              </a:rPr>
              <a:t>4</a:t>
            </a:r>
            <a:endParaRPr lang="zh-CN" altLang="en-US" sz="3200">
              <a:solidFill>
                <a:srgbClr val="4472C4"/>
              </a:solidFill>
              <a:latin typeface="微软雅黑" panose="020B0503020204020204" charset="-122"/>
              <a:ea typeface="微软雅黑" panose="020B0503020204020204" charset="-122"/>
            </a:endParaRPr>
          </a:p>
        </p:txBody>
      </p:sp>
      <p:sp>
        <p:nvSpPr>
          <p:cNvPr id="31" name="文本框 30"/>
          <p:cNvSpPr txBox="1"/>
          <p:nvPr>
            <p:custDataLst>
              <p:tags r:id="rId8"/>
            </p:custDataLst>
          </p:nvPr>
        </p:nvSpPr>
        <p:spPr>
          <a:xfrm>
            <a:off x="8631230" y="3015482"/>
            <a:ext cx="1562100" cy="506730"/>
          </a:xfrm>
          <a:prstGeom prst="rect">
            <a:avLst/>
          </a:prstGeom>
          <a:noFill/>
        </p:spPr>
        <p:txBody>
          <a:bodyPr wrap="none" rtlCol="0">
            <a:spAutoFit/>
          </a:bodyPr>
          <a:lstStyle/>
          <a:p>
            <a:r>
              <a:rPr lang="zh-CN" altLang="en-US" sz="2700" b="1">
                <a:effectLst/>
                <a:latin typeface="Times New Roman" panose="02020603050405020304" pitchFamily="18" charset="0"/>
                <a:ea typeface="黑体" panose="02010609060101010101" pitchFamily="49" charset="-122"/>
                <a:cs typeface="宋体" panose="02010600030101010101" pitchFamily="2" charset="-122"/>
              </a:rPr>
              <a:t>功能需求</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697627" cy="400110"/>
          </a:xfrm>
          <a:prstGeom prst="rect">
            <a:avLst/>
          </a:prstGeom>
          <a:noFill/>
        </p:spPr>
        <p:txBody>
          <a:bodyPr wrap="none" rtlCol="0">
            <a:spAutoFit/>
          </a:bodyPr>
          <a:lstStyle/>
          <a:p>
            <a:r>
              <a:rPr lang="zh-CN" altLang="en-US" sz="2000" dirty="0"/>
              <a:t>建图</a:t>
            </a:r>
          </a:p>
        </p:txBody>
      </p:sp>
      <p:pic>
        <p:nvPicPr>
          <p:cNvPr id="1026" name="图片 99" descr="1.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3321" y="311214"/>
            <a:ext cx="4611815" cy="63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31649" y="2168545"/>
            <a:ext cx="6531672" cy="2998065"/>
          </a:xfrm>
          <a:prstGeom prst="rect">
            <a:avLst/>
          </a:prstGeom>
          <a:noFill/>
        </p:spPr>
        <p:txBody>
          <a:bodyPr wrap="square">
            <a:spAutoFit/>
          </a:bodyPr>
          <a:lstStyle/>
          <a:p>
            <a:pPr marL="342900" lvl="0" indent="-342900" algn="just">
              <a:lnSpc>
                <a:spcPct val="150000"/>
              </a:lnSpc>
              <a:buFont typeface="+mj-lt"/>
              <a:buAutoNum type="arabicPeriod"/>
            </a:pPr>
            <a:r>
              <a:rPr lang="en-US" altLang="zh-CN" sz="1800" kern="100" dirty="0">
                <a:effectLst/>
                <a:latin typeface="YaHei Consolas Hybrid" panose="020B0503020204020204" pitchFamily="34" charset="-122"/>
                <a:ea typeface="YaHei Consolas Hybrid" panose="020B0503020204020204" pitchFamily="34" charset="-122"/>
              </a:rPr>
              <a:t>User </a:t>
            </a:r>
            <a:r>
              <a:rPr lang="zh-CN" altLang="zh-CN" sz="1800" kern="100" dirty="0">
                <a:effectLst/>
                <a:latin typeface="YaHei Consolas Hybrid" panose="020B0503020204020204" pitchFamily="34" charset="-122"/>
                <a:ea typeface="YaHei Consolas Hybrid" panose="020B0503020204020204" pitchFamily="34" charset="-122"/>
              </a:rPr>
              <a:t>通过</a:t>
            </a:r>
            <a:r>
              <a:rPr lang="zh-CN" altLang="zh-CN" sz="2000" kern="100" dirty="0">
                <a:effectLst/>
                <a:latin typeface="YaHei Consolas Hybrid" panose="020B0503020204020204" pitchFamily="34" charset="-122"/>
                <a:ea typeface="YaHei Consolas Hybrid" panose="020B0503020204020204" pitchFamily="34" charset="-122"/>
              </a:rPr>
              <a:t>前端界面向</a:t>
            </a:r>
            <a:r>
              <a:rPr lang="en-US" altLang="zh-CN" sz="2000" kern="100" dirty="0">
                <a:effectLst/>
                <a:latin typeface="YaHei Consolas Hybrid" panose="020B0503020204020204" pitchFamily="34" charset="-122"/>
                <a:ea typeface="YaHei Consolas Hybrid" panose="020B0503020204020204" pitchFamily="34" charset="-122"/>
              </a:rPr>
              <a:t> </a:t>
            </a:r>
            <a:r>
              <a:rPr lang="en-US" altLang="zh-CN" sz="1800" kern="100" dirty="0">
                <a:effectLst/>
                <a:latin typeface="YaHei Consolas Hybrid" panose="020B0503020204020204" pitchFamily="34" charset="-122"/>
                <a:ea typeface="YaHei Consolas Hybrid" panose="020B0503020204020204" pitchFamily="34" charset="-122"/>
              </a:rPr>
              <a:t>Controller </a:t>
            </a:r>
            <a:r>
              <a:rPr lang="zh-CN" altLang="zh-CN" sz="1800" kern="100" dirty="0">
                <a:effectLst/>
                <a:latin typeface="YaHei Consolas Hybrid" panose="020B0503020204020204" pitchFamily="34" charset="-122"/>
                <a:ea typeface="YaHei Consolas Hybrid" panose="020B0503020204020204" pitchFamily="34" charset="-122"/>
              </a:rPr>
              <a:t>发送建图开始消息</a:t>
            </a:r>
          </a:p>
          <a:p>
            <a:pPr marL="342900" lvl="0" indent="-342900" algn="just">
              <a:lnSpc>
                <a:spcPct val="150000"/>
              </a:lnSpc>
              <a:buFont typeface="+mj-lt"/>
              <a:buAutoNum type="arabicPeriod"/>
            </a:pPr>
            <a:r>
              <a:rPr lang="en-US" altLang="zh-CN" sz="1800" kern="100" dirty="0">
                <a:effectLst/>
                <a:latin typeface="YaHei Consolas Hybrid" panose="020B0503020204020204" pitchFamily="34" charset="-122"/>
                <a:ea typeface="YaHei Consolas Hybrid" panose="020B0503020204020204" pitchFamily="34" charset="-122"/>
              </a:rPr>
              <a:t>Controller </a:t>
            </a:r>
            <a:r>
              <a:rPr lang="zh-CN" altLang="zh-CN" sz="1800" kern="100" dirty="0">
                <a:effectLst/>
                <a:latin typeface="YaHei Consolas Hybrid" panose="020B0503020204020204" pitchFamily="34" charset="-122"/>
                <a:ea typeface="YaHei Consolas Hybrid" panose="020B0503020204020204" pitchFamily="34" charset="-122"/>
              </a:rPr>
              <a:t>向</a:t>
            </a:r>
            <a:r>
              <a:rPr lang="en-US" altLang="zh-CN" sz="1800" kern="100" dirty="0">
                <a:effectLst/>
                <a:latin typeface="YaHei Consolas Hybrid" panose="020B0503020204020204" pitchFamily="34" charset="-122"/>
                <a:ea typeface="YaHei Consolas Hybrid" panose="020B0503020204020204" pitchFamily="34" charset="-122"/>
              </a:rPr>
              <a:t> </a:t>
            </a:r>
            <a:r>
              <a:rPr lang="en-US" altLang="zh-CN" sz="1800" kern="100" dirty="0" err="1">
                <a:effectLst/>
                <a:latin typeface="YaHei Consolas Hybrid" panose="020B0503020204020204" pitchFamily="34" charset="-122"/>
                <a:ea typeface="YaHei Consolas Hybrid" panose="020B0503020204020204" pitchFamily="34" charset="-122"/>
              </a:rPr>
              <a:t>MapProvider</a:t>
            </a:r>
            <a:r>
              <a:rPr lang="en-US" altLang="zh-CN" sz="1800" kern="100" dirty="0">
                <a:effectLst/>
                <a:latin typeface="YaHei Consolas Hybrid" panose="020B0503020204020204" pitchFamily="34" charset="-122"/>
                <a:ea typeface="YaHei Consolas Hybrid" panose="020B0503020204020204" pitchFamily="34" charset="-122"/>
              </a:rPr>
              <a:t> </a:t>
            </a:r>
            <a:r>
              <a:rPr lang="zh-CN" altLang="zh-CN" sz="1800" kern="100" dirty="0">
                <a:effectLst/>
                <a:latin typeface="YaHei Consolas Hybrid" panose="020B0503020204020204" pitchFamily="34" charset="-122"/>
                <a:ea typeface="YaHei Consolas Hybrid" panose="020B0503020204020204" pitchFamily="34" charset="-122"/>
              </a:rPr>
              <a:t>发送建图开始消息</a:t>
            </a:r>
          </a:p>
          <a:p>
            <a:pPr marL="342900" lvl="0" indent="-342900" algn="just">
              <a:lnSpc>
                <a:spcPct val="150000"/>
              </a:lnSpc>
              <a:buFont typeface="+mj-lt"/>
              <a:buAutoNum type="arabicPeriod"/>
            </a:pPr>
            <a:r>
              <a:rPr lang="en-US" altLang="zh-CN" sz="1800" kern="100" dirty="0" err="1">
                <a:effectLst/>
                <a:latin typeface="YaHei Consolas Hybrid" panose="020B0503020204020204" pitchFamily="34" charset="-122"/>
                <a:ea typeface="YaHei Consolas Hybrid" panose="020B0503020204020204" pitchFamily="34" charset="-122"/>
              </a:rPr>
              <a:t>MapProvider</a:t>
            </a:r>
            <a:r>
              <a:rPr lang="en-US" altLang="zh-CN" sz="1800" kern="100" dirty="0">
                <a:effectLst/>
                <a:latin typeface="YaHei Consolas Hybrid" panose="020B0503020204020204" pitchFamily="34" charset="-122"/>
                <a:ea typeface="YaHei Consolas Hybrid" panose="020B0503020204020204" pitchFamily="34" charset="-122"/>
              </a:rPr>
              <a:t> </a:t>
            </a:r>
            <a:r>
              <a:rPr lang="zh-CN" altLang="zh-CN" sz="1800" kern="100" dirty="0">
                <a:effectLst/>
                <a:latin typeface="YaHei Consolas Hybrid" panose="020B0503020204020204" pitchFamily="34" charset="-122"/>
                <a:ea typeface="YaHei Consolas Hybrid" panose="020B0503020204020204" pitchFamily="34" charset="-122"/>
              </a:rPr>
              <a:t>清除原有地图信息</a:t>
            </a:r>
            <a:r>
              <a:rPr lang="en-US" altLang="zh-CN" sz="1800" kern="100" dirty="0">
                <a:effectLst/>
                <a:latin typeface="YaHei Consolas Hybrid" panose="020B0503020204020204" pitchFamily="34" charset="-122"/>
                <a:ea typeface="YaHei Consolas Hybrid" panose="020B0503020204020204" pitchFamily="34" charset="-122"/>
              </a:rPr>
              <a:t>, </a:t>
            </a:r>
            <a:r>
              <a:rPr lang="zh-CN" altLang="zh-CN" sz="1800" kern="100" dirty="0">
                <a:effectLst/>
                <a:latin typeface="YaHei Consolas Hybrid" panose="020B0503020204020204" pitchFamily="34" charset="-122"/>
                <a:ea typeface="YaHei Consolas Hybrid" panose="020B0503020204020204" pitchFamily="34" charset="-122"/>
              </a:rPr>
              <a:t>重新进行建图</a:t>
            </a:r>
          </a:p>
          <a:p>
            <a:pPr marL="342900" lvl="0" indent="-342900" algn="just">
              <a:lnSpc>
                <a:spcPct val="150000"/>
              </a:lnSpc>
              <a:buFont typeface="+mj-lt"/>
              <a:buAutoNum type="arabicPeriod"/>
            </a:pPr>
            <a:r>
              <a:rPr lang="en-US" altLang="zh-CN" sz="1800" kern="100" dirty="0">
                <a:effectLst/>
                <a:latin typeface="YaHei Consolas Hybrid" panose="020B0503020204020204" pitchFamily="34" charset="-122"/>
                <a:ea typeface="YaHei Consolas Hybrid" panose="020B0503020204020204" pitchFamily="34" charset="-122"/>
              </a:rPr>
              <a:t>User </a:t>
            </a:r>
            <a:r>
              <a:rPr lang="zh-CN" altLang="zh-CN" sz="1800" kern="100" dirty="0">
                <a:effectLst/>
                <a:latin typeface="YaHei Consolas Hybrid" panose="020B0503020204020204" pitchFamily="34" charset="-122"/>
                <a:ea typeface="YaHei Consolas Hybrid" panose="020B0503020204020204" pitchFamily="34" charset="-122"/>
              </a:rPr>
              <a:t>操作机器人移动</a:t>
            </a:r>
          </a:p>
          <a:p>
            <a:pPr marL="342900" lvl="0" indent="-342900" algn="just">
              <a:lnSpc>
                <a:spcPct val="150000"/>
              </a:lnSpc>
              <a:buFont typeface="+mj-lt"/>
              <a:buAutoNum type="arabicPeriod"/>
            </a:pPr>
            <a:r>
              <a:rPr lang="en-US" altLang="zh-CN" sz="1800" kern="100" dirty="0" err="1">
                <a:effectLst/>
                <a:latin typeface="YaHei Consolas Hybrid" panose="020B0503020204020204" pitchFamily="34" charset="-122"/>
                <a:ea typeface="YaHei Consolas Hybrid" panose="020B0503020204020204" pitchFamily="34" charset="-122"/>
              </a:rPr>
              <a:t>MapProvider</a:t>
            </a:r>
            <a:r>
              <a:rPr lang="en-US" altLang="zh-CN" sz="1800" kern="100" dirty="0">
                <a:effectLst/>
                <a:latin typeface="YaHei Consolas Hybrid" panose="020B0503020204020204" pitchFamily="34" charset="-122"/>
                <a:ea typeface="YaHei Consolas Hybrid" panose="020B0503020204020204" pitchFamily="34" charset="-122"/>
              </a:rPr>
              <a:t> </a:t>
            </a:r>
            <a:r>
              <a:rPr lang="zh-CN" altLang="zh-CN" sz="1800" kern="100" dirty="0">
                <a:effectLst/>
                <a:latin typeface="YaHei Consolas Hybrid" panose="020B0503020204020204" pitchFamily="34" charset="-122"/>
                <a:ea typeface="YaHei Consolas Hybrid" panose="020B0503020204020204" pitchFamily="34" charset="-122"/>
              </a:rPr>
              <a:t>处理地图信息</a:t>
            </a:r>
            <a:r>
              <a:rPr lang="en-US" altLang="zh-CN" sz="1800" kern="100" dirty="0">
                <a:effectLst/>
                <a:latin typeface="YaHei Consolas Hybrid" panose="020B0503020204020204" pitchFamily="34" charset="-122"/>
                <a:ea typeface="YaHei Consolas Hybrid" panose="020B0503020204020204" pitchFamily="34" charset="-122"/>
              </a:rPr>
              <a:t>, </a:t>
            </a:r>
            <a:r>
              <a:rPr lang="zh-CN" altLang="zh-CN" sz="1800" kern="100" dirty="0">
                <a:effectLst/>
                <a:latin typeface="YaHei Consolas Hybrid" panose="020B0503020204020204" pitchFamily="34" charset="-122"/>
                <a:ea typeface="YaHei Consolas Hybrid" panose="020B0503020204020204" pitchFamily="34" charset="-122"/>
              </a:rPr>
              <a:t>识别并标注花盆位置</a:t>
            </a:r>
          </a:p>
          <a:p>
            <a:pPr marL="342900" lvl="0" indent="-342900" algn="just">
              <a:lnSpc>
                <a:spcPct val="150000"/>
              </a:lnSpc>
              <a:buFont typeface="+mj-lt"/>
              <a:buAutoNum type="arabicPeriod"/>
            </a:pPr>
            <a:r>
              <a:rPr lang="en-US" altLang="zh-CN" sz="1800" kern="100" dirty="0">
                <a:effectLst/>
                <a:latin typeface="YaHei Consolas Hybrid" panose="020B0503020204020204" pitchFamily="34" charset="-122"/>
                <a:ea typeface="YaHei Consolas Hybrid" panose="020B0503020204020204" pitchFamily="34" charset="-122"/>
              </a:rPr>
              <a:t>User </a:t>
            </a:r>
            <a:r>
              <a:rPr lang="zh-CN" altLang="zh-CN" sz="1800" kern="100" dirty="0">
                <a:effectLst/>
                <a:latin typeface="YaHei Consolas Hybrid" panose="020B0503020204020204" pitchFamily="34" charset="-122"/>
                <a:ea typeface="YaHei Consolas Hybrid" panose="020B0503020204020204" pitchFamily="34" charset="-122"/>
              </a:rPr>
              <a:t>发送建图结束消息</a:t>
            </a:r>
            <a:r>
              <a:rPr lang="en-US" altLang="zh-CN" sz="1800" kern="100" dirty="0">
                <a:effectLst/>
                <a:latin typeface="YaHei Consolas Hybrid" panose="020B0503020204020204" pitchFamily="34" charset="-122"/>
                <a:ea typeface="YaHei Consolas Hybrid" panose="020B0503020204020204" pitchFamily="34" charset="-122"/>
              </a:rPr>
              <a:t>, Controller </a:t>
            </a:r>
            <a:r>
              <a:rPr lang="zh-CN" altLang="zh-CN" sz="1800" kern="100" dirty="0">
                <a:effectLst/>
                <a:latin typeface="YaHei Consolas Hybrid" panose="020B0503020204020204" pitchFamily="34" charset="-122"/>
                <a:ea typeface="YaHei Consolas Hybrid" panose="020B0503020204020204" pitchFamily="34" charset="-122"/>
              </a:rPr>
              <a:t>转发至</a:t>
            </a:r>
            <a:r>
              <a:rPr lang="en-US" altLang="zh-CN" sz="1800" kern="100" dirty="0">
                <a:effectLst/>
                <a:latin typeface="YaHei Consolas Hybrid" panose="020B0503020204020204" pitchFamily="34" charset="-122"/>
                <a:ea typeface="YaHei Consolas Hybrid" panose="020B0503020204020204" pitchFamily="34" charset="-122"/>
              </a:rPr>
              <a:t> </a:t>
            </a:r>
            <a:r>
              <a:rPr lang="en-US" altLang="zh-CN" sz="1800" kern="100" dirty="0" err="1">
                <a:effectLst/>
                <a:latin typeface="YaHei Consolas Hybrid" panose="020B0503020204020204" pitchFamily="34" charset="-122"/>
                <a:ea typeface="YaHei Consolas Hybrid" panose="020B0503020204020204" pitchFamily="34" charset="-122"/>
              </a:rPr>
              <a:t>MapProvider</a:t>
            </a:r>
            <a:endParaRPr lang="zh-CN" altLang="zh-CN" sz="1800" kern="100" dirty="0">
              <a:effectLst/>
              <a:latin typeface="YaHei Consolas Hybrid" panose="020B0503020204020204" pitchFamily="34" charset="-122"/>
              <a:ea typeface="YaHei Consolas Hybrid"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1723549" cy="400110"/>
          </a:xfrm>
          <a:prstGeom prst="rect">
            <a:avLst/>
          </a:prstGeom>
          <a:noFill/>
        </p:spPr>
        <p:txBody>
          <a:bodyPr wrap="none" rtlCol="0">
            <a:spAutoFit/>
          </a:bodyPr>
          <a:lstStyle/>
          <a:p>
            <a:r>
              <a:rPr lang="zh-CN" altLang="en-US" sz="2000" dirty="0"/>
              <a:t>地图信息展示</a:t>
            </a:r>
          </a:p>
        </p:txBody>
      </p:sp>
      <p:sp>
        <p:nvSpPr>
          <p:cNvPr id="3" name="文本框 2"/>
          <p:cNvSpPr txBox="1"/>
          <p:nvPr/>
        </p:nvSpPr>
        <p:spPr>
          <a:xfrm>
            <a:off x="195072" y="1709747"/>
            <a:ext cx="6722415" cy="2536400"/>
          </a:xfrm>
          <a:prstGeom prst="rect">
            <a:avLst/>
          </a:prstGeom>
          <a:noFill/>
        </p:spPr>
        <p:txBody>
          <a:bodyPr wrap="square">
            <a:spAutoFit/>
          </a:bodyPr>
          <a:lstStyle/>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User </a:t>
            </a:r>
            <a:r>
              <a:rPr lang="zh-CN" altLang="zh-CN" kern="100" dirty="0">
                <a:latin typeface="YaHei Consolas Hybrid" panose="020B0503020204020204" pitchFamily="34" charset="-122"/>
                <a:ea typeface="YaHei Consolas Hybrid" panose="020B0503020204020204" pitchFamily="34" charset="-122"/>
              </a:rPr>
              <a:t>通过前端界面向</a:t>
            </a:r>
            <a:r>
              <a:rPr lang="en-US" altLang="zh-CN" kern="100" dirty="0">
                <a:latin typeface="YaHei Consolas Hybrid" panose="020B0503020204020204" pitchFamily="34" charset="-122"/>
                <a:ea typeface="YaHei Consolas Hybrid" panose="020B0503020204020204" pitchFamily="34" charset="-122"/>
              </a:rPr>
              <a:t> Controller </a:t>
            </a:r>
            <a:r>
              <a:rPr lang="zh-CN" altLang="zh-CN" kern="100" dirty="0">
                <a:latin typeface="YaHei Consolas Hybrid" panose="020B0503020204020204" pitchFamily="34" charset="-122"/>
                <a:ea typeface="YaHei Consolas Hybrid" panose="020B0503020204020204" pitchFamily="34" charset="-122"/>
              </a:rPr>
              <a:t>请求地图信息</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Controller </a:t>
            </a:r>
            <a:r>
              <a:rPr lang="zh-CN" altLang="zh-CN" kern="100" dirty="0">
                <a:latin typeface="YaHei Consolas Hybrid" panose="020B0503020204020204" pitchFamily="34" charset="-122"/>
                <a:ea typeface="YaHei Consolas Hybrid" panose="020B0503020204020204" pitchFamily="34" charset="-122"/>
              </a:rPr>
              <a:t>转发</a:t>
            </a:r>
            <a:r>
              <a:rPr lang="en-US" altLang="zh-CN" kern="100" dirty="0">
                <a:latin typeface="YaHei Consolas Hybrid" panose="020B0503020204020204" pitchFamily="34" charset="-122"/>
                <a:ea typeface="YaHei Consolas Hybrid" panose="020B0503020204020204" pitchFamily="34" charset="-122"/>
              </a:rPr>
              <a:t> </a:t>
            </a:r>
            <a:r>
              <a:rPr lang="en-US" altLang="zh-CN" kern="100" dirty="0" err="1">
                <a:latin typeface="YaHei Consolas Hybrid" panose="020B0503020204020204" pitchFamily="34" charset="-122"/>
                <a:ea typeface="YaHei Consolas Hybrid" panose="020B0503020204020204" pitchFamily="34" charset="-122"/>
              </a:rPr>
              <a:t>MapProvider</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提供的地图信息给</a:t>
            </a:r>
            <a:r>
              <a:rPr lang="en-US" altLang="zh-CN" kern="100" dirty="0">
                <a:latin typeface="YaHei Consolas Hybrid" panose="020B0503020204020204" pitchFamily="34" charset="-122"/>
                <a:ea typeface="YaHei Consolas Hybrid" panose="020B0503020204020204" pitchFamily="34" charset="-122"/>
              </a:rPr>
              <a:t> User</a:t>
            </a:r>
            <a:endParaRPr lang="zh-CN" altLang="zh-CN" kern="100" dirty="0">
              <a:latin typeface="YaHei Consolas Hybrid" panose="020B0503020204020204" pitchFamily="34" charset="-122"/>
              <a:ea typeface="YaHei Consolas Hybrid" panose="020B0503020204020204" pitchFamily="34" charset="-122"/>
            </a:endParaRPr>
          </a:p>
          <a:p>
            <a:pPr marL="342900" lvl="0" indent="-342900" algn="just">
              <a:lnSpc>
                <a:spcPct val="150000"/>
              </a:lnSpc>
              <a:buFont typeface="+mj-lt"/>
              <a:buAutoNum type="arabicPeriod"/>
            </a:pPr>
            <a:r>
              <a:rPr lang="zh-CN" altLang="zh-CN" kern="100" dirty="0">
                <a:latin typeface="YaHei Consolas Hybrid" panose="020B0503020204020204" pitchFamily="34" charset="-122"/>
                <a:ea typeface="YaHei Consolas Hybrid" panose="020B0503020204020204" pitchFamily="34" charset="-122"/>
              </a:rPr>
              <a:t>功能</a:t>
            </a:r>
          </a:p>
          <a:p>
            <a:pPr marL="742950" lvl="1" indent="-285750" algn="just">
              <a:lnSpc>
                <a:spcPct val="150000"/>
              </a:lnSpc>
              <a:buFont typeface="+mj-lt"/>
              <a:buAutoNum type="arabicParenBoth"/>
              <a:tabLst>
                <a:tab pos="533400" algn="l"/>
              </a:tabLst>
            </a:pPr>
            <a:r>
              <a:rPr lang="en-US" altLang="zh-CN" kern="100" dirty="0">
                <a:latin typeface="YaHei Consolas Hybrid" panose="020B0503020204020204" pitchFamily="34" charset="-122"/>
                <a:ea typeface="YaHei Consolas Hybrid" panose="020B0503020204020204" pitchFamily="34" charset="-122"/>
              </a:rPr>
              <a:t>User </a:t>
            </a:r>
            <a:r>
              <a:rPr lang="zh-CN" altLang="zh-CN" kern="100" dirty="0">
                <a:latin typeface="YaHei Consolas Hybrid" panose="020B0503020204020204" pitchFamily="34" charset="-122"/>
                <a:ea typeface="YaHei Consolas Hybrid" panose="020B0503020204020204" pitchFamily="34" charset="-122"/>
              </a:rPr>
              <a:t>查看某一盆花的详细信息</a:t>
            </a:r>
          </a:p>
          <a:p>
            <a:pPr marL="742950" lvl="1" indent="-285750" algn="just">
              <a:lnSpc>
                <a:spcPct val="150000"/>
              </a:lnSpc>
              <a:buFont typeface="+mj-lt"/>
              <a:buAutoNum type="arabicParenBoth"/>
              <a:tabLst>
                <a:tab pos="533400" algn="l"/>
              </a:tabLst>
            </a:pPr>
            <a:r>
              <a:rPr lang="en-US" altLang="zh-CN" kern="100" dirty="0">
                <a:latin typeface="YaHei Consolas Hybrid" panose="020B0503020204020204" pitchFamily="34" charset="-122"/>
                <a:ea typeface="YaHei Consolas Hybrid" panose="020B0503020204020204" pitchFamily="34" charset="-122"/>
              </a:rPr>
              <a:t>User </a:t>
            </a:r>
            <a:r>
              <a:rPr lang="zh-CN" altLang="zh-CN" kern="100" dirty="0">
                <a:latin typeface="YaHei Consolas Hybrid" panose="020B0503020204020204" pitchFamily="34" charset="-122"/>
                <a:ea typeface="YaHei Consolas Hybrid" panose="020B0503020204020204" pitchFamily="34" charset="-122"/>
              </a:rPr>
              <a:t>在地图上选定机器人初始位置</a:t>
            </a:r>
          </a:p>
          <a:p>
            <a:pPr marL="742950" lvl="1" indent="-285750" algn="just">
              <a:lnSpc>
                <a:spcPct val="150000"/>
              </a:lnSpc>
              <a:buFont typeface="+mj-lt"/>
              <a:buAutoNum type="arabicParenBoth"/>
              <a:tabLst>
                <a:tab pos="533400" algn="l"/>
              </a:tabLst>
            </a:pPr>
            <a:r>
              <a:rPr lang="en-US" altLang="zh-CN" kern="100" dirty="0">
                <a:latin typeface="YaHei Consolas Hybrid" panose="020B0503020204020204" pitchFamily="34" charset="-122"/>
                <a:ea typeface="YaHei Consolas Hybrid" panose="020B0503020204020204" pitchFamily="34" charset="-122"/>
              </a:rPr>
              <a:t>User </a:t>
            </a:r>
            <a:r>
              <a:rPr lang="zh-CN" altLang="zh-CN" kern="100" dirty="0">
                <a:latin typeface="YaHei Consolas Hybrid" panose="020B0503020204020204" pitchFamily="34" charset="-122"/>
                <a:ea typeface="YaHei Consolas Hybrid" panose="020B0503020204020204" pitchFamily="34" charset="-122"/>
              </a:rPr>
              <a:t>指示机器人导航到某个特定位置</a:t>
            </a:r>
          </a:p>
        </p:txBody>
      </p:sp>
      <p:pic>
        <p:nvPicPr>
          <p:cNvPr id="2050" name="图片 100" descr="2.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487" y="295759"/>
            <a:ext cx="5079441" cy="644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697627" cy="400110"/>
          </a:xfrm>
          <a:prstGeom prst="rect">
            <a:avLst/>
          </a:prstGeom>
          <a:noFill/>
        </p:spPr>
        <p:txBody>
          <a:bodyPr wrap="none" rtlCol="0">
            <a:spAutoFit/>
          </a:bodyPr>
          <a:lstStyle/>
          <a:p>
            <a:r>
              <a:rPr lang="zh-CN" altLang="en-US" sz="2000" dirty="0"/>
              <a:t>导航</a:t>
            </a:r>
          </a:p>
        </p:txBody>
      </p:sp>
      <p:sp>
        <p:nvSpPr>
          <p:cNvPr id="3" name="文本框 2"/>
          <p:cNvSpPr txBox="1"/>
          <p:nvPr/>
        </p:nvSpPr>
        <p:spPr>
          <a:xfrm>
            <a:off x="139989" y="2528899"/>
            <a:ext cx="5588633" cy="1705403"/>
          </a:xfrm>
          <a:prstGeom prst="rect">
            <a:avLst/>
          </a:prstGeom>
          <a:noFill/>
        </p:spPr>
        <p:txBody>
          <a:bodyPr wrap="square">
            <a:spAutoFit/>
          </a:bodyPr>
          <a:lstStyle/>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Controller </a:t>
            </a:r>
            <a:r>
              <a:rPr lang="zh-CN" altLang="zh-CN" kern="100" dirty="0">
                <a:latin typeface="YaHei Consolas Hybrid" panose="020B0503020204020204" pitchFamily="34" charset="-122"/>
                <a:ea typeface="YaHei Consolas Hybrid" panose="020B0503020204020204" pitchFamily="34" charset="-122"/>
              </a:rPr>
              <a:t>向</a:t>
            </a:r>
            <a:r>
              <a:rPr lang="en-US" altLang="zh-CN" kern="100" dirty="0">
                <a:latin typeface="YaHei Consolas Hybrid" panose="020B0503020204020204" pitchFamily="34" charset="-122"/>
                <a:ea typeface="YaHei Consolas Hybrid" panose="020B0503020204020204" pitchFamily="34" charset="-122"/>
              </a:rPr>
              <a:t> Navigation </a:t>
            </a:r>
            <a:r>
              <a:rPr lang="zh-CN" altLang="zh-CN" kern="100" dirty="0">
                <a:latin typeface="YaHei Consolas Hybrid" panose="020B0503020204020204" pitchFamily="34" charset="-122"/>
                <a:ea typeface="YaHei Consolas Hybrid" panose="020B0503020204020204" pitchFamily="34" charset="-122"/>
              </a:rPr>
              <a:t>发送目的地</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Navigation </a:t>
            </a:r>
            <a:r>
              <a:rPr lang="zh-CN" altLang="zh-CN" kern="100" dirty="0">
                <a:latin typeface="YaHei Consolas Hybrid" panose="020B0503020204020204" pitchFamily="34" charset="-122"/>
                <a:ea typeface="YaHei Consolas Hybrid" panose="020B0503020204020204" pitchFamily="34" charset="-122"/>
              </a:rPr>
              <a:t>从</a:t>
            </a:r>
            <a:r>
              <a:rPr lang="en-US" altLang="zh-CN" kern="100" dirty="0">
                <a:latin typeface="YaHei Consolas Hybrid" panose="020B0503020204020204" pitchFamily="34" charset="-122"/>
                <a:ea typeface="YaHei Consolas Hybrid" panose="020B0503020204020204" pitchFamily="34" charset="-122"/>
              </a:rPr>
              <a:t> </a:t>
            </a:r>
            <a:r>
              <a:rPr lang="en-US" altLang="zh-CN" kern="100" dirty="0" err="1">
                <a:latin typeface="YaHei Consolas Hybrid" panose="020B0503020204020204" pitchFamily="34" charset="-122"/>
                <a:ea typeface="YaHei Consolas Hybrid" panose="020B0503020204020204" pitchFamily="34" charset="-122"/>
              </a:rPr>
              <a:t>MapProvider</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获取地图并导航至目的地</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Navigation </a:t>
            </a:r>
            <a:r>
              <a:rPr lang="zh-CN" altLang="zh-CN" kern="100" dirty="0">
                <a:latin typeface="YaHei Consolas Hybrid" panose="020B0503020204020204" pitchFamily="34" charset="-122"/>
                <a:ea typeface="YaHei Consolas Hybrid" panose="020B0503020204020204" pitchFamily="34" charset="-122"/>
              </a:rPr>
              <a:t>告知</a:t>
            </a:r>
            <a:r>
              <a:rPr lang="en-US" altLang="zh-CN" kern="100" dirty="0">
                <a:latin typeface="YaHei Consolas Hybrid" panose="020B0503020204020204" pitchFamily="34" charset="-122"/>
                <a:ea typeface="YaHei Consolas Hybrid" panose="020B0503020204020204" pitchFamily="34" charset="-122"/>
              </a:rPr>
              <a:t> Controller </a:t>
            </a:r>
            <a:r>
              <a:rPr lang="zh-CN" altLang="zh-CN" kern="100" dirty="0">
                <a:latin typeface="YaHei Consolas Hybrid" panose="020B0503020204020204" pitchFamily="34" charset="-122"/>
                <a:ea typeface="YaHei Consolas Hybrid" panose="020B0503020204020204" pitchFamily="34" charset="-122"/>
              </a:rPr>
              <a:t>已经到达目的地</a:t>
            </a:r>
          </a:p>
        </p:txBody>
      </p:sp>
      <p:pic>
        <p:nvPicPr>
          <p:cNvPr id="3074" name="图片 101" descr="3.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827" y="366708"/>
            <a:ext cx="6154979" cy="564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花盆识别</a:t>
            </a:r>
          </a:p>
        </p:txBody>
      </p:sp>
      <p:sp>
        <p:nvSpPr>
          <p:cNvPr id="3" name="文本框 2"/>
          <p:cNvSpPr txBox="1"/>
          <p:nvPr/>
        </p:nvSpPr>
        <p:spPr>
          <a:xfrm>
            <a:off x="139989" y="2528899"/>
            <a:ext cx="5588633" cy="1701748"/>
          </a:xfrm>
          <a:prstGeom prst="rect">
            <a:avLst/>
          </a:prstGeom>
          <a:noFill/>
        </p:spPr>
        <p:txBody>
          <a:bodyPr wrap="square">
            <a:spAutoFit/>
          </a:bodyPr>
          <a:lstStyle/>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Vision </a:t>
            </a:r>
            <a:r>
              <a:rPr lang="zh-CN" altLang="zh-CN" kern="100" dirty="0">
                <a:latin typeface="YaHei Consolas Hybrid" panose="020B0503020204020204" pitchFamily="34" charset="-122"/>
                <a:ea typeface="YaHei Consolas Hybrid" panose="020B0503020204020204" pitchFamily="34" charset="-122"/>
              </a:rPr>
              <a:t>模块识别花盆位置</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将信息发送给</a:t>
            </a:r>
            <a:r>
              <a:rPr lang="en-US" altLang="zh-CN" kern="100" dirty="0">
                <a:latin typeface="YaHei Consolas Hybrid" panose="020B0503020204020204" pitchFamily="34" charset="-122"/>
                <a:ea typeface="YaHei Consolas Hybrid" panose="020B0503020204020204" pitchFamily="34" charset="-122"/>
              </a:rPr>
              <a:t> </a:t>
            </a:r>
            <a:r>
              <a:rPr lang="en-US" altLang="zh-CN" kern="100" dirty="0" err="1">
                <a:latin typeface="YaHei Consolas Hybrid" panose="020B0503020204020204" pitchFamily="34" charset="-122"/>
                <a:ea typeface="YaHei Consolas Hybrid" panose="020B0503020204020204" pitchFamily="34" charset="-122"/>
              </a:rPr>
              <a:t>MapProvider</a:t>
            </a:r>
            <a:r>
              <a:rPr lang="en-US" altLang="zh-CN" kern="100" dirty="0">
                <a:latin typeface="YaHei Consolas Hybrid" panose="020B0503020204020204" pitchFamily="34" charset="-122"/>
                <a:ea typeface="YaHei Consolas Hybrid" panose="020B0503020204020204" pitchFamily="34" charset="-122"/>
              </a:rPr>
              <a:t> </a:t>
            </a:r>
            <a:endParaRPr lang="zh-CN" altLang="zh-CN" kern="100" dirty="0">
              <a:latin typeface="YaHei Consolas Hybrid" panose="020B0503020204020204" pitchFamily="34" charset="-122"/>
              <a:ea typeface="YaHei Consolas Hybrid" panose="020B0503020204020204" pitchFamily="34" charset="-122"/>
            </a:endParaRPr>
          </a:p>
          <a:p>
            <a:pPr marL="342900" lvl="0" indent="-342900" algn="just">
              <a:lnSpc>
                <a:spcPct val="150000"/>
              </a:lnSpc>
              <a:buFont typeface="+mj-lt"/>
              <a:buAutoNum type="arabicPeriod"/>
            </a:pPr>
            <a:r>
              <a:rPr lang="en-US" altLang="zh-CN" kern="100" dirty="0" err="1">
                <a:latin typeface="YaHei Consolas Hybrid" panose="020B0503020204020204" pitchFamily="34" charset="-122"/>
                <a:ea typeface="YaHei Consolas Hybrid" panose="020B0503020204020204" pitchFamily="34" charset="-122"/>
              </a:rPr>
              <a:t>MapProvider</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将花盆位置信息与存储的地图对比</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更新地图</a:t>
            </a:r>
          </a:p>
        </p:txBody>
      </p:sp>
      <p:pic>
        <p:nvPicPr>
          <p:cNvPr id="4098" name="图片 104" descr="4.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315" y="883815"/>
            <a:ext cx="5919696" cy="499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缺水识别</a:t>
            </a:r>
          </a:p>
        </p:txBody>
      </p:sp>
      <p:sp>
        <p:nvSpPr>
          <p:cNvPr id="3" name="文本框 2"/>
          <p:cNvSpPr txBox="1"/>
          <p:nvPr/>
        </p:nvSpPr>
        <p:spPr>
          <a:xfrm>
            <a:off x="265123" y="2889257"/>
            <a:ext cx="5588633" cy="1701748"/>
          </a:xfrm>
          <a:prstGeom prst="rect">
            <a:avLst/>
          </a:prstGeom>
          <a:noFill/>
        </p:spPr>
        <p:txBody>
          <a:bodyPr wrap="square">
            <a:spAutoFit/>
          </a:bodyPr>
          <a:lstStyle/>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Controller </a:t>
            </a:r>
            <a:r>
              <a:rPr lang="zh-CN" altLang="zh-CN" kern="100" dirty="0">
                <a:latin typeface="YaHei Consolas Hybrid" panose="020B0503020204020204" pitchFamily="34" charset="-122"/>
                <a:ea typeface="YaHei Consolas Hybrid" panose="020B0503020204020204" pitchFamily="34" charset="-122"/>
              </a:rPr>
              <a:t>使用功能</a:t>
            </a:r>
            <a:r>
              <a:rPr lang="en-US" altLang="zh-CN" kern="100" dirty="0">
                <a:latin typeface="YaHei Consolas Hybrid" panose="020B0503020204020204" pitchFamily="34" charset="-122"/>
                <a:ea typeface="YaHei Consolas Hybrid" panose="020B0503020204020204" pitchFamily="34" charset="-122"/>
              </a:rPr>
              <a:t> 3 (</a:t>
            </a:r>
            <a:r>
              <a:rPr lang="zh-CN" altLang="zh-CN" kern="100" dirty="0">
                <a:latin typeface="YaHei Consolas Hybrid" panose="020B0503020204020204" pitchFamily="34" charset="-122"/>
                <a:ea typeface="YaHei Consolas Hybrid" panose="020B0503020204020204" pitchFamily="34" charset="-122"/>
              </a:rPr>
              <a:t>导航</a:t>
            </a:r>
            <a:r>
              <a:rPr lang="en-US" altLang="zh-CN" kern="100" dirty="0">
                <a:latin typeface="YaHei Consolas Hybrid" panose="020B0503020204020204" pitchFamily="34" charset="-122"/>
                <a:ea typeface="YaHei Consolas Hybrid" panose="020B0503020204020204" pitchFamily="34" charset="-122"/>
              </a:rPr>
              <a:t>)</a:t>
            </a:r>
            <a:r>
              <a:rPr lang="zh-CN" altLang="zh-CN" kern="100" dirty="0">
                <a:latin typeface="YaHei Consolas Hybrid" panose="020B0503020204020204" pitchFamily="34" charset="-122"/>
                <a:ea typeface="YaHei Consolas Hybrid" panose="020B0503020204020204" pitchFamily="34" charset="-122"/>
              </a:rPr>
              <a:t>移动至指定花盆处</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向</a:t>
            </a:r>
            <a:r>
              <a:rPr lang="en-US" altLang="zh-CN" kern="100" dirty="0">
                <a:latin typeface="YaHei Consolas Hybrid" panose="020B0503020204020204" pitchFamily="34" charset="-122"/>
                <a:ea typeface="YaHei Consolas Hybrid" panose="020B0503020204020204" pitchFamily="34" charset="-122"/>
              </a:rPr>
              <a:t> Vision </a:t>
            </a:r>
            <a:r>
              <a:rPr lang="zh-CN" altLang="zh-CN" kern="100" dirty="0">
                <a:latin typeface="YaHei Consolas Hybrid" panose="020B0503020204020204" pitchFamily="34" charset="-122"/>
                <a:ea typeface="YaHei Consolas Hybrid" panose="020B0503020204020204" pitchFamily="34" charset="-122"/>
              </a:rPr>
              <a:t>模块发送缺水识别消息</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Vision </a:t>
            </a:r>
            <a:r>
              <a:rPr lang="zh-CN" altLang="zh-CN" kern="100" dirty="0">
                <a:latin typeface="YaHei Consolas Hybrid" panose="020B0503020204020204" pitchFamily="34" charset="-122"/>
                <a:ea typeface="YaHei Consolas Hybrid" panose="020B0503020204020204" pitchFamily="34" charset="-122"/>
              </a:rPr>
              <a:t>模块对花盆进行缺水识别</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返回结果给</a:t>
            </a:r>
            <a:r>
              <a:rPr lang="en-US" altLang="zh-CN" kern="100" dirty="0">
                <a:latin typeface="YaHei Consolas Hybrid" panose="020B0503020204020204" pitchFamily="34" charset="-122"/>
                <a:ea typeface="YaHei Consolas Hybrid" panose="020B0503020204020204" pitchFamily="34" charset="-122"/>
              </a:rPr>
              <a:t> Controller</a:t>
            </a:r>
            <a:endParaRPr lang="zh-CN" altLang="zh-CN" kern="100" dirty="0">
              <a:latin typeface="YaHei Consolas Hybrid" panose="020B0503020204020204" pitchFamily="34" charset="-122"/>
              <a:ea typeface="YaHei Consolas Hybrid" panose="020B0503020204020204" pitchFamily="34" charset="-122"/>
            </a:endParaRPr>
          </a:p>
        </p:txBody>
      </p:sp>
      <p:pic>
        <p:nvPicPr>
          <p:cNvPr id="5122" name="图片 105" descr="5.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386" y="757424"/>
            <a:ext cx="6032745" cy="5365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697627" cy="400110"/>
          </a:xfrm>
          <a:prstGeom prst="rect">
            <a:avLst/>
          </a:prstGeom>
          <a:noFill/>
        </p:spPr>
        <p:txBody>
          <a:bodyPr wrap="none" rtlCol="0">
            <a:spAutoFit/>
          </a:bodyPr>
          <a:lstStyle/>
          <a:p>
            <a:r>
              <a:rPr lang="zh-CN" altLang="en-US" sz="2000" dirty="0"/>
              <a:t>浇花</a:t>
            </a:r>
          </a:p>
        </p:txBody>
      </p:sp>
      <p:sp>
        <p:nvSpPr>
          <p:cNvPr id="3" name="文本框 2"/>
          <p:cNvSpPr txBox="1"/>
          <p:nvPr/>
        </p:nvSpPr>
        <p:spPr>
          <a:xfrm>
            <a:off x="265123" y="2352809"/>
            <a:ext cx="5830877" cy="2951898"/>
          </a:xfrm>
          <a:prstGeom prst="rect">
            <a:avLst/>
          </a:prstGeom>
          <a:noFill/>
        </p:spPr>
        <p:txBody>
          <a:bodyPr wrap="square">
            <a:spAutoFit/>
          </a:bodyPr>
          <a:lstStyle/>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Controller </a:t>
            </a:r>
            <a:r>
              <a:rPr lang="zh-CN" altLang="zh-CN" kern="100" dirty="0">
                <a:latin typeface="YaHei Consolas Hybrid" panose="020B0503020204020204" pitchFamily="34" charset="-122"/>
                <a:ea typeface="YaHei Consolas Hybrid" panose="020B0503020204020204" pitchFamily="34" charset="-122"/>
              </a:rPr>
              <a:t>使用功能</a:t>
            </a:r>
            <a:r>
              <a:rPr lang="en-US" altLang="zh-CN" kern="100" dirty="0">
                <a:latin typeface="YaHei Consolas Hybrid" panose="020B0503020204020204" pitchFamily="34" charset="-122"/>
                <a:ea typeface="YaHei Consolas Hybrid" panose="020B0503020204020204" pitchFamily="34" charset="-122"/>
              </a:rPr>
              <a:t> 3 (</a:t>
            </a:r>
            <a:r>
              <a:rPr lang="zh-CN" altLang="zh-CN" kern="100" dirty="0">
                <a:latin typeface="YaHei Consolas Hybrid" panose="020B0503020204020204" pitchFamily="34" charset="-122"/>
                <a:ea typeface="YaHei Consolas Hybrid" panose="020B0503020204020204" pitchFamily="34" charset="-122"/>
              </a:rPr>
              <a:t>导航</a:t>
            </a:r>
            <a:r>
              <a:rPr lang="en-US" altLang="zh-CN" kern="100" dirty="0">
                <a:latin typeface="YaHei Consolas Hybrid" panose="020B0503020204020204" pitchFamily="34" charset="-122"/>
                <a:ea typeface="YaHei Consolas Hybrid" panose="020B0503020204020204" pitchFamily="34" charset="-122"/>
              </a:rPr>
              <a:t>)</a:t>
            </a:r>
            <a:r>
              <a:rPr lang="zh-CN" altLang="zh-CN" kern="100" dirty="0">
                <a:latin typeface="YaHei Consolas Hybrid" panose="020B0503020204020204" pitchFamily="34" charset="-122"/>
                <a:ea typeface="YaHei Consolas Hybrid" panose="020B0503020204020204" pitchFamily="34" charset="-122"/>
              </a:rPr>
              <a:t>移动至指定花盆处</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向</a:t>
            </a:r>
            <a:r>
              <a:rPr lang="en-US" altLang="zh-CN" kern="100" dirty="0">
                <a:latin typeface="YaHei Consolas Hybrid" panose="020B0503020204020204" pitchFamily="34" charset="-122"/>
                <a:ea typeface="YaHei Consolas Hybrid" panose="020B0503020204020204" pitchFamily="34" charset="-122"/>
              </a:rPr>
              <a:t> Action </a:t>
            </a:r>
            <a:r>
              <a:rPr lang="zh-CN" altLang="zh-CN" kern="100" dirty="0">
                <a:latin typeface="YaHei Consolas Hybrid" panose="020B0503020204020204" pitchFamily="34" charset="-122"/>
                <a:ea typeface="YaHei Consolas Hybrid" panose="020B0503020204020204" pitchFamily="34" charset="-122"/>
              </a:rPr>
              <a:t>模块发送浇水信息</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Action </a:t>
            </a:r>
            <a:r>
              <a:rPr lang="zh-CN" altLang="zh-CN" kern="100" dirty="0">
                <a:latin typeface="YaHei Consolas Hybrid" panose="020B0503020204020204" pitchFamily="34" charset="-122"/>
                <a:ea typeface="YaHei Consolas Hybrid" panose="020B0503020204020204" pitchFamily="34" charset="-122"/>
              </a:rPr>
              <a:t>模块使用</a:t>
            </a:r>
            <a:r>
              <a:rPr lang="en-US" altLang="zh-CN" kern="100" dirty="0">
                <a:latin typeface="YaHei Consolas Hybrid" panose="020B0503020204020204" pitchFamily="34" charset="-122"/>
                <a:ea typeface="YaHei Consolas Hybrid" panose="020B0503020204020204" pitchFamily="34" charset="-122"/>
              </a:rPr>
              <a:t> Vision </a:t>
            </a:r>
            <a:r>
              <a:rPr lang="zh-CN" altLang="zh-CN" kern="100" dirty="0">
                <a:latin typeface="YaHei Consolas Hybrid" panose="020B0503020204020204" pitchFamily="34" charset="-122"/>
                <a:ea typeface="YaHei Consolas Hybrid" panose="020B0503020204020204" pitchFamily="34" charset="-122"/>
              </a:rPr>
              <a:t>模块识别花盆并定位浇灌位置</a:t>
            </a:r>
          </a:p>
          <a:p>
            <a:pPr marL="342900" lvl="0" indent="-342900" algn="just">
              <a:lnSpc>
                <a:spcPct val="150000"/>
              </a:lnSpc>
              <a:buFont typeface="+mj-lt"/>
              <a:buAutoNum type="arabicPeriod"/>
            </a:pPr>
            <a:r>
              <a:rPr lang="en-US" altLang="zh-CN" kern="100" dirty="0">
                <a:latin typeface="YaHei Consolas Hybrid" panose="020B0503020204020204" pitchFamily="34" charset="-122"/>
                <a:ea typeface="YaHei Consolas Hybrid" panose="020B0503020204020204" pitchFamily="34" charset="-122"/>
              </a:rPr>
              <a:t>Action </a:t>
            </a:r>
            <a:r>
              <a:rPr lang="zh-CN" altLang="zh-CN" kern="100" dirty="0">
                <a:latin typeface="YaHei Consolas Hybrid" panose="020B0503020204020204" pitchFamily="34" charset="-122"/>
                <a:ea typeface="YaHei Consolas Hybrid" panose="020B0503020204020204" pitchFamily="34" charset="-122"/>
              </a:rPr>
              <a:t>模块移动机械臂至指定位置</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启动浇水功能</a:t>
            </a:r>
          </a:p>
          <a:p>
            <a:pPr marL="342900" lvl="0" indent="-342900" algn="just">
              <a:lnSpc>
                <a:spcPct val="150000"/>
              </a:lnSpc>
              <a:buFont typeface="+mj-lt"/>
              <a:buAutoNum type="arabicPeriod"/>
            </a:pPr>
            <a:r>
              <a:rPr lang="zh-CN" altLang="zh-CN" kern="100" dirty="0">
                <a:latin typeface="YaHei Consolas Hybrid" panose="020B0503020204020204" pitchFamily="34" charset="-122"/>
                <a:ea typeface="YaHei Consolas Hybrid" panose="020B0503020204020204" pitchFamily="34" charset="-122"/>
              </a:rPr>
              <a:t>浇水结束后收回机械臂</a:t>
            </a:r>
            <a:r>
              <a:rPr lang="en-US" altLang="zh-CN" kern="100" dirty="0">
                <a:latin typeface="YaHei Consolas Hybrid" panose="020B0503020204020204" pitchFamily="34" charset="-122"/>
                <a:ea typeface="YaHei Consolas Hybrid" panose="020B0503020204020204" pitchFamily="34" charset="-122"/>
              </a:rPr>
              <a:t>, </a:t>
            </a:r>
            <a:r>
              <a:rPr lang="zh-CN" altLang="zh-CN" kern="100" dirty="0">
                <a:latin typeface="YaHei Consolas Hybrid" panose="020B0503020204020204" pitchFamily="34" charset="-122"/>
                <a:ea typeface="YaHei Consolas Hybrid" panose="020B0503020204020204" pitchFamily="34" charset="-122"/>
              </a:rPr>
              <a:t>向</a:t>
            </a:r>
            <a:r>
              <a:rPr lang="en-US" altLang="zh-CN" kern="100" dirty="0">
                <a:latin typeface="YaHei Consolas Hybrid" panose="020B0503020204020204" pitchFamily="34" charset="-122"/>
                <a:ea typeface="YaHei Consolas Hybrid" panose="020B0503020204020204" pitchFamily="34" charset="-122"/>
              </a:rPr>
              <a:t> Controller </a:t>
            </a:r>
            <a:r>
              <a:rPr lang="zh-CN" altLang="zh-CN" kern="100" dirty="0">
                <a:latin typeface="YaHei Consolas Hybrid" panose="020B0503020204020204" pitchFamily="34" charset="-122"/>
                <a:ea typeface="YaHei Consolas Hybrid" panose="020B0503020204020204" pitchFamily="34" charset="-122"/>
              </a:rPr>
              <a:t>发送完成信号</a:t>
            </a:r>
            <a:r>
              <a:rPr lang="en-US" altLang="zh-CN" kern="100" dirty="0">
                <a:latin typeface="YaHei Consolas Hybrid" panose="020B0503020204020204" pitchFamily="34" charset="-122"/>
                <a:ea typeface="YaHei Consolas Hybrid" panose="020B0503020204020204" pitchFamily="34" charset="-122"/>
              </a:rPr>
              <a:t> </a:t>
            </a:r>
            <a:endParaRPr lang="zh-CN" altLang="zh-CN" kern="100" dirty="0">
              <a:latin typeface="YaHei Consolas Hybrid" panose="020B0503020204020204" pitchFamily="34" charset="-122"/>
              <a:ea typeface="YaHei Consolas Hybrid" panose="020B0503020204020204" pitchFamily="34" charset="-122"/>
            </a:endParaRPr>
          </a:p>
        </p:txBody>
      </p:sp>
      <p:pic>
        <p:nvPicPr>
          <p:cNvPr id="6146" name="图片 106" descr="6.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493" y="757424"/>
            <a:ext cx="5326384" cy="532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功能需求</a:t>
            </a:r>
          </a:p>
        </p:txBody>
      </p:sp>
      <p:sp>
        <p:nvSpPr>
          <p:cNvPr id="7" name="文本框 6"/>
          <p:cNvSpPr txBox="1"/>
          <p:nvPr/>
        </p:nvSpPr>
        <p:spPr>
          <a:xfrm>
            <a:off x="609600" y="704790"/>
            <a:ext cx="3518912" cy="400110"/>
          </a:xfrm>
          <a:prstGeom prst="rect">
            <a:avLst/>
          </a:prstGeom>
          <a:noFill/>
        </p:spPr>
        <p:txBody>
          <a:bodyPr wrap="none" rtlCol="0">
            <a:spAutoFit/>
          </a:bodyPr>
          <a:lstStyle/>
          <a:p>
            <a:r>
              <a:rPr lang="zh-CN" altLang="en-US" sz="2000" dirty="0"/>
              <a:t>异常处理</a:t>
            </a:r>
            <a:r>
              <a:rPr lang="en-US" altLang="zh-CN" sz="2000" dirty="0"/>
              <a:t>--</a:t>
            </a:r>
            <a:r>
              <a:rPr lang="zh-CN" altLang="en-US" sz="2000" dirty="0"/>
              <a:t>导航路径出现障碍</a:t>
            </a:r>
          </a:p>
        </p:txBody>
      </p:sp>
      <p:pic>
        <p:nvPicPr>
          <p:cNvPr id="7170" name="图片 108" descr="7.1.draw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490" y="1609345"/>
            <a:ext cx="5785206" cy="392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80416" y="2328672"/>
            <a:ext cx="5980074" cy="2532745"/>
          </a:xfrm>
          <a:prstGeom prst="rect">
            <a:avLst/>
          </a:prstGeom>
          <a:noFill/>
        </p:spPr>
        <p:txBody>
          <a:bodyPr wrap="square">
            <a:spAutoFit/>
          </a:bodyPr>
          <a:lstStyle/>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rPr>
              <a:t>在导航路径上出现建图时没有的障碍</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机器人减速并判断障碍是否移动</a:t>
            </a: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rPr>
              <a:t>若障碍移动后不在导航路径上</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机器人继续沿路径移动</a:t>
            </a: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rPr>
              <a:t>若障碍不移动</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机器人尝试重新规划路线以到达目的地</a:t>
            </a:r>
          </a:p>
          <a:p>
            <a:pPr marL="342900" lvl="0" indent="-342900" algn="just">
              <a:lnSpc>
                <a:spcPct val="150000"/>
              </a:lnSpc>
              <a:buFont typeface="+mj-lt"/>
              <a:buAutoNum type="arabicPeriod"/>
            </a:pPr>
            <a:r>
              <a:rPr lang="zh-CN" altLang="zh-CN" sz="1800" kern="100" dirty="0">
                <a:effectLst/>
                <a:latin typeface="Times New Roman" panose="02020603050405020304" pitchFamily="18" charset="0"/>
                <a:ea typeface="宋体" panose="02010600030101010101" pitchFamily="2" charset="-122"/>
              </a:rPr>
              <a:t>若仍然无法到达目的地</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由</a:t>
            </a:r>
            <a:r>
              <a:rPr lang="en-US" altLang="zh-CN" sz="1800" kern="100" dirty="0">
                <a:effectLst/>
                <a:latin typeface="Times New Roman" panose="02020603050405020304" pitchFamily="18" charset="0"/>
                <a:ea typeface="宋体" panose="02010600030101010101" pitchFamily="2" charset="-122"/>
              </a:rPr>
              <a:t> Navigation </a:t>
            </a:r>
            <a:r>
              <a:rPr lang="zh-CN" altLang="zh-CN" sz="1800" kern="100" dirty="0">
                <a:effectLst/>
                <a:latin typeface="Times New Roman" panose="02020603050405020304" pitchFamily="18" charset="0"/>
                <a:ea typeface="宋体" panose="02010600030101010101" pitchFamily="2" charset="-122"/>
              </a:rPr>
              <a:t>模块向</a:t>
            </a:r>
            <a:r>
              <a:rPr lang="en-US" altLang="zh-CN" sz="1800" kern="100" dirty="0">
                <a:effectLst/>
                <a:latin typeface="Times New Roman" panose="02020603050405020304" pitchFamily="18" charset="0"/>
                <a:ea typeface="宋体" panose="02010600030101010101" pitchFamily="2" charset="-122"/>
              </a:rPr>
              <a:t> Controller </a:t>
            </a:r>
            <a:r>
              <a:rPr lang="zh-CN" altLang="zh-CN" sz="1800" kern="100" dirty="0">
                <a:effectLst/>
                <a:latin typeface="Times New Roman" panose="02020603050405020304" pitchFamily="18" charset="0"/>
                <a:ea typeface="宋体" panose="02010600030101010101" pitchFamily="2" charset="-122"/>
              </a:rPr>
              <a:t>发送错误消息</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5</a:t>
            </a: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非功能需求</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a:t>性能指标</a:t>
            </a:r>
          </a:p>
        </p:txBody>
      </p:sp>
      <p:sp>
        <p:nvSpPr>
          <p:cNvPr id="7" name="文本框 6"/>
          <p:cNvSpPr txBox="1"/>
          <p:nvPr/>
        </p:nvSpPr>
        <p:spPr>
          <a:xfrm>
            <a:off x="609600" y="704790"/>
            <a:ext cx="2730235" cy="400110"/>
          </a:xfrm>
          <a:prstGeom prst="rect">
            <a:avLst/>
          </a:prstGeom>
          <a:noFill/>
        </p:spPr>
        <p:txBody>
          <a:bodyPr wrap="none" rtlCol="0">
            <a:spAutoFit/>
          </a:bodyPr>
          <a:lstStyle/>
          <a:p>
            <a:r>
              <a:rPr lang="en-US" altLang="zh-CN" sz="2000"/>
              <a:t>performance indicators</a:t>
            </a:r>
            <a:endParaRPr lang="zh-CN" altLang="en-US" sz="2000"/>
          </a:p>
        </p:txBody>
      </p:sp>
      <p:sp>
        <p:nvSpPr>
          <p:cNvPr id="2" name="矩形: 圆角 1"/>
          <p:cNvSpPr/>
          <p:nvPr/>
        </p:nvSpPr>
        <p:spPr>
          <a:xfrm>
            <a:off x="811480" y="1513931"/>
            <a:ext cx="3151580" cy="4500880"/>
          </a:xfrm>
          <a:prstGeom prst="roundRect">
            <a:avLst>
              <a:gd name="adj" fmla="val 13245"/>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p:cNvSpPr/>
          <p:nvPr/>
        </p:nvSpPr>
        <p:spPr>
          <a:xfrm>
            <a:off x="4674259" y="1513931"/>
            <a:ext cx="3151580" cy="4500880"/>
          </a:xfrm>
          <a:prstGeom prst="roundRect">
            <a:avLst>
              <a:gd name="adj" fmla="val 13245"/>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9"/>
          <p:cNvSpPr/>
          <p:nvPr/>
        </p:nvSpPr>
        <p:spPr>
          <a:xfrm>
            <a:off x="8537038" y="1513931"/>
            <a:ext cx="3151580" cy="4500880"/>
          </a:xfrm>
          <a:prstGeom prst="roundRect">
            <a:avLst>
              <a:gd name="adj" fmla="val 13245"/>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79733" y="1661352"/>
            <a:ext cx="1210588" cy="400110"/>
          </a:xfrm>
          <a:prstGeom prst="rect">
            <a:avLst/>
          </a:prstGeom>
          <a:noFill/>
        </p:spPr>
        <p:txBody>
          <a:bodyPr wrap="none" rtlCol="0">
            <a:spAutoFit/>
          </a:bodyPr>
          <a:lstStyle/>
          <a:p>
            <a:r>
              <a:rPr lang="zh-CN" altLang="en-US" sz="2000" b="1">
                <a:solidFill>
                  <a:schemeClr val="tx1">
                    <a:lumMod val="85000"/>
                    <a:lumOff val="15000"/>
                  </a:schemeClr>
                </a:solidFill>
              </a:rPr>
              <a:t>响应时间</a:t>
            </a:r>
          </a:p>
        </p:txBody>
      </p:sp>
      <p:sp>
        <p:nvSpPr>
          <p:cNvPr id="9" name="文本框 8"/>
          <p:cNvSpPr txBox="1"/>
          <p:nvPr/>
        </p:nvSpPr>
        <p:spPr>
          <a:xfrm>
            <a:off x="5895131" y="1660334"/>
            <a:ext cx="697627" cy="400110"/>
          </a:xfrm>
          <a:prstGeom prst="rect">
            <a:avLst/>
          </a:prstGeom>
          <a:noFill/>
        </p:spPr>
        <p:txBody>
          <a:bodyPr wrap="none" rtlCol="0">
            <a:spAutoFit/>
          </a:bodyPr>
          <a:lstStyle/>
          <a:p>
            <a:r>
              <a:rPr lang="zh-CN" altLang="en-US" sz="2000" b="1">
                <a:solidFill>
                  <a:schemeClr val="tx1">
                    <a:lumMod val="85000"/>
                    <a:lumOff val="15000"/>
                  </a:schemeClr>
                </a:solidFill>
              </a:rPr>
              <a:t>功耗</a:t>
            </a:r>
          </a:p>
        </p:txBody>
      </p:sp>
      <p:sp>
        <p:nvSpPr>
          <p:cNvPr id="10" name="文本框 9"/>
          <p:cNvSpPr txBox="1"/>
          <p:nvPr/>
        </p:nvSpPr>
        <p:spPr>
          <a:xfrm>
            <a:off x="9505291" y="1660334"/>
            <a:ext cx="1210588" cy="400110"/>
          </a:xfrm>
          <a:prstGeom prst="rect">
            <a:avLst/>
          </a:prstGeom>
          <a:noFill/>
        </p:spPr>
        <p:txBody>
          <a:bodyPr wrap="none" rtlCol="0">
            <a:spAutoFit/>
          </a:bodyPr>
          <a:lstStyle/>
          <a:p>
            <a:r>
              <a:rPr lang="zh-CN" altLang="en-US" sz="2000" b="1">
                <a:solidFill>
                  <a:schemeClr val="tx1">
                    <a:lumMod val="85000"/>
                    <a:lumOff val="15000"/>
                  </a:schemeClr>
                </a:solidFill>
              </a:rPr>
              <a:t>处理能力</a:t>
            </a:r>
          </a:p>
        </p:txBody>
      </p:sp>
      <p:sp>
        <p:nvSpPr>
          <p:cNvPr id="11" name="文本框 10"/>
          <p:cNvSpPr txBox="1"/>
          <p:nvPr/>
        </p:nvSpPr>
        <p:spPr>
          <a:xfrm>
            <a:off x="938479" y="2086790"/>
            <a:ext cx="2885375" cy="369332"/>
          </a:xfrm>
          <a:prstGeom prst="rect">
            <a:avLst/>
          </a:prstGeom>
          <a:noFill/>
        </p:spPr>
        <p:txBody>
          <a:bodyPr wrap="square" rtlCol="0">
            <a:spAutoFit/>
          </a:bodyPr>
          <a:lstStyle/>
          <a:p>
            <a:r>
              <a:rPr lang="zh-CN" altLang="en-US" sz="1600"/>
              <a:t>交互界面在</a:t>
            </a:r>
            <a:r>
              <a:rPr lang="en-US" altLang="zh-CN" b="1">
                <a:solidFill>
                  <a:srgbClr val="2931D5"/>
                </a:solidFill>
              </a:rPr>
              <a:t>1</a:t>
            </a:r>
            <a:r>
              <a:rPr lang="zh-CN" altLang="en-US" b="1">
                <a:solidFill>
                  <a:srgbClr val="2931D5"/>
                </a:solidFill>
              </a:rPr>
              <a:t>秒内</a:t>
            </a:r>
            <a:r>
              <a:rPr lang="zh-CN" altLang="en-US" sz="1600"/>
              <a:t>作出响应</a:t>
            </a:r>
          </a:p>
        </p:txBody>
      </p:sp>
      <p:sp>
        <p:nvSpPr>
          <p:cNvPr id="12" name="文本框 11"/>
          <p:cNvSpPr txBox="1"/>
          <p:nvPr/>
        </p:nvSpPr>
        <p:spPr>
          <a:xfrm>
            <a:off x="938479" y="3955240"/>
            <a:ext cx="2885375" cy="584775"/>
          </a:xfrm>
          <a:prstGeom prst="rect">
            <a:avLst/>
          </a:prstGeom>
          <a:noFill/>
        </p:spPr>
        <p:txBody>
          <a:bodyPr wrap="square" rtlCol="0">
            <a:spAutoFit/>
          </a:bodyPr>
          <a:lstStyle/>
          <a:p>
            <a:r>
              <a:rPr lang="zh-CN" altLang="en-US" sz="1600"/>
              <a:t>复杂任务下，控制器决策时间</a:t>
            </a:r>
            <a:r>
              <a:rPr lang="zh-CN" altLang="en-US" sz="1600" b="1">
                <a:solidFill>
                  <a:srgbClr val="2931D5"/>
                </a:solidFill>
              </a:rPr>
              <a:t>低于</a:t>
            </a:r>
            <a:r>
              <a:rPr lang="en-US" altLang="zh-CN" sz="1600" b="1">
                <a:solidFill>
                  <a:srgbClr val="2931D5"/>
                </a:solidFill>
              </a:rPr>
              <a:t>5</a:t>
            </a:r>
            <a:r>
              <a:rPr lang="zh-CN" altLang="en-US" sz="1600" b="1">
                <a:solidFill>
                  <a:srgbClr val="2931D5"/>
                </a:solidFill>
              </a:rPr>
              <a:t>秒</a:t>
            </a:r>
          </a:p>
        </p:txBody>
      </p:sp>
      <p:sp>
        <p:nvSpPr>
          <p:cNvPr id="13" name="文本框 12"/>
          <p:cNvSpPr txBox="1"/>
          <p:nvPr/>
        </p:nvSpPr>
        <p:spPr>
          <a:xfrm>
            <a:off x="938479" y="2535200"/>
            <a:ext cx="2885375" cy="646331"/>
          </a:xfrm>
          <a:prstGeom prst="rect">
            <a:avLst/>
          </a:prstGeom>
          <a:noFill/>
        </p:spPr>
        <p:txBody>
          <a:bodyPr wrap="square" rtlCol="0">
            <a:spAutoFit/>
          </a:bodyPr>
          <a:lstStyle/>
          <a:p>
            <a:r>
              <a:rPr lang="zh-CN" altLang="en-US" sz="1600"/>
              <a:t>极端条件下，响应时间</a:t>
            </a:r>
            <a:r>
              <a:rPr lang="zh-CN" altLang="en-US" b="1">
                <a:solidFill>
                  <a:srgbClr val="2931D5"/>
                </a:solidFill>
              </a:rPr>
              <a:t>不超过</a:t>
            </a:r>
            <a:r>
              <a:rPr lang="en-US" altLang="zh-CN" b="1">
                <a:solidFill>
                  <a:srgbClr val="2931D5"/>
                </a:solidFill>
              </a:rPr>
              <a:t>3</a:t>
            </a:r>
            <a:r>
              <a:rPr lang="zh-CN" altLang="en-US" b="1">
                <a:solidFill>
                  <a:srgbClr val="2931D5"/>
                </a:solidFill>
              </a:rPr>
              <a:t>秒钟</a:t>
            </a:r>
            <a:endParaRPr lang="zh-CN" altLang="en-US" sz="1600" b="1">
              <a:solidFill>
                <a:srgbClr val="2931D5"/>
              </a:solidFill>
            </a:endParaRPr>
          </a:p>
        </p:txBody>
      </p:sp>
      <p:sp>
        <p:nvSpPr>
          <p:cNvPr id="14" name="文本框 13"/>
          <p:cNvSpPr txBox="1"/>
          <p:nvPr/>
        </p:nvSpPr>
        <p:spPr>
          <a:xfrm>
            <a:off x="938479" y="3260609"/>
            <a:ext cx="2885375" cy="615553"/>
          </a:xfrm>
          <a:prstGeom prst="rect">
            <a:avLst/>
          </a:prstGeom>
          <a:noFill/>
        </p:spPr>
        <p:txBody>
          <a:bodyPr wrap="square" rtlCol="0">
            <a:spAutoFit/>
          </a:bodyPr>
          <a:lstStyle/>
          <a:p>
            <a:r>
              <a:rPr lang="zh-CN" altLang="en-US" sz="1600"/>
              <a:t>控制器在</a:t>
            </a:r>
            <a:r>
              <a:rPr lang="en-US" altLang="zh-CN" b="1">
                <a:solidFill>
                  <a:srgbClr val="2931D5"/>
                </a:solidFill>
              </a:rPr>
              <a:t>2</a:t>
            </a:r>
            <a:r>
              <a:rPr lang="zh-CN" altLang="en-US" b="1">
                <a:solidFill>
                  <a:srgbClr val="2931D5"/>
                </a:solidFill>
              </a:rPr>
              <a:t>秒内</a:t>
            </a:r>
            <a:r>
              <a:rPr lang="zh-CN" altLang="en-US" sz="1600"/>
              <a:t>完成相应计算、决策及指令下发</a:t>
            </a:r>
          </a:p>
        </p:txBody>
      </p:sp>
      <p:sp>
        <p:nvSpPr>
          <p:cNvPr id="15" name="文本框 14"/>
          <p:cNvSpPr txBox="1"/>
          <p:nvPr/>
        </p:nvSpPr>
        <p:spPr>
          <a:xfrm>
            <a:off x="4801258" y="2127511"/>
            <a:ext cx="2885375" cy="369332"/>
          </a:xfrm>
          <a:prstGeom prst="rect">
            <a:avLst/>
          </a:prstGeom>
          <a:noFill/>
        </p:spPr>
        <p:txBody>
          <a:bodyPr wrap="square" rtlCol="0">
            <a:spAutoFit/>
          </a:bodyPr>
          <a:lstStyle/>
          <a:p>
            <a:r>
              <a:rPr lang="zh-CN" altLang="en-US" sz="1600"/>
              <a:t>系统设计强调</a:t>
            </a:r>
            <a:r>
              <a:rPr lang="zh-CN" altLang="en-US" b="1">
                <a:solidFill>
                  <a:srgbClr val="2931D5"/>
                </a:solidFill>
              </a:rPr>
              <a:t>节能特性</a:t>
            </a:r>
            <a:endParaRPr lang="zh-CN" altLang="en-US" sz="1600" b="1">
              <a:solidFill>
                <a:srgbClr val="2931D5"/>
              </a:solidFill>
            </a:endParaRPr>
          </a:p>
        </p:txBody>
      </p:sp>
      <p:sp>
        <p:nvSpPr>
          <p:cNvPr id="16" name="文本框 15"/>
          <p:cNvSpPr txBox="1"/>
          <p:nvPr/>
        </p:nvSpPr>
        <p:spPr>
          <a:xfrm>
            <a:off x="4801258" y="2693687"/>
            <a:ext cx="2885375" cy="615553"/>
          </a:xfrm>
          <a:prstGeom prst="rect">
            <a:avLst/>
          </a:prstGeom>
          <a:noFill/>
        </p:spPr>
        <p:txBody>
          <a:bodyPr wrap="square" rtlCol="0">
            <a:spAutoFit/>
          </a:bodyPr>
          <a:lstStyle/>
          <a:p>
            <a:pPr algn="just"/>
            <a:r>
              <a:rPr lang="zh-CN" altLang="en-US" sz="1600">
                <a:solidFill>
                  <a:srgbClr val="181A1E"/>
                </a:solidFill>
                <a:effectLst/>
                <a:latin typeface="+mn-ea"/>
              </a:rPr>
              <a:t>在非使用时段或长时间无人干预情况下，进入</a:t>
            </a:r>
            <a:r>
              <a:rPr lang="zh-CN" altLang="en-US" b="1">
                <a:solidFill>
                  <a:srgbClr val="2931D5"/>
                </a:solidFill>
                <a:effectLst/>
                <a:latin typeface="+mn-ea"/>
              </a:rPr>
              <a:t>低功耗待机</a:t>
            </a:r>
            <a:endParaRPr lang="zh-CN" altLang="en-US" sz="1600" b="1">
              <a:solidFill>
                <a:srgbClr val="2931D5"/>
              </a:solidFill>
              <a:effectLst/>
              <a:latin typeface="+mn-ea"/>
            </a:endParaRPr>
          </a:p>
        </p:txBody>
      </p:sp>
      <p:sp>
        <p:nvSpPr>
          <p:cNvPr id="17" name="文本框 16"/>
          <p:cNvSpPr txBox="1"/>
          <p:nvPr/>
        </p:nvSpPr>
        <p:spPr>
          <a:xfrm>
            <a:off x="4801259" y="3506830"/>
            <a:ext cx="2745956" cy="369332"/>
          </a:xfrm>
          <a:prstGeom prst="rect">
            <a:avLst/>
          </a:prstGeom>
          <a:noFill/>
        </p:spPr>
        <p:txBody>
          <a:bodyPr wrap="square" rtlCol="0">
            <a:spAutoFit/>
          </a:bodyPr>
          <a:lstStyle/>
          <a:p>
            <a:r>
              <a:rPr lang="zh-CN" altLang="en-US" sz="1600"/>
              <a:t>减少</a:t>
            </a:r>
            <a:r>
              <a:rPr lang="zh-CN" altLang="en-US" b="1">
                <a:solidFill>
                  <a:srgbClr val="2931D5"/>
                </a:solidFill>
              </a:rPr>
              <a:t>不必要</a:t>
            </a:r>
            <a:r>
              <a:rPr lang="zh-CN" altLang="en-US" sz="1600"/>
              <a:t>的能耗</a:t>
            </a:r>
            <a:endParaRPr lang="zh-CN" altLang="en-US" sz="1600" b="1">
              <a:solidFill>
                <a:srgbClr val="2931D5"/>
              </a:solidFill>
            </a:endParaRPr>
          </a:p>
        </p:txBody>
      </p:sp>
      <p:sp>
        <p:nvSpPr>
          <p:cNvPr id="18" name="文本框 17"/>
          <p:cNvSpPr txBox="1"/>
          <p:nvPr/>
        </p:nvSpPr>
        <p:spPr>
          <a:xfrm>
            <a:off x="8664037" y="2127511"/>
            <a:ext cx="2885375" cy="892552"/>
          </a:xfrm>
          <a:prstGeom prst="rect">
            <a:avLst/>
          </a:prstGeom>
          <a:noFill/>
        </p:spPr>
        <p:txBody>
          <a:bodyPr wrap="square" rtlCol="0">
            <a:spAutoFit/>
          </a:bodyPr>
          <a:lstStyle/>
          <a:p>
            <a:r>
              <a:rPr lang="zh-CN" altLang="en-US" sz="1600"/>
              <a:t>能够</a:t>
            </a:r>
            <a:r>
              <a:rPr lang="zh-CN" altLang="en-US" b="1">
                <a:solidFill>
                  <a:srgbClr val="2931D5"/>
                </a:solidFill>
              </a:rPr>
              <a:t>快速、准确</a:t>
            </a:r>
            <a:r>
              <a:rPr lang="zh-CN" altLang="en-US" sz="1600"/>
              <a:t>地从用户的</a:t>
            </a:r>
            <a:r>
              <a:rPr lang="zh-CN" altLang="en-US" b="1">
                <a:solidFill>
                  <a:srgbClr val="2931D5"/>
                </a:solidFill>
              </a:rPr>
              <a:t>语音对话</a:t>
            </a:r>
            <a:r>
              <a:rPr lang="zh-CN" altLang="en-US" sz="1600"/>
              <a:t>中提取出具体的操作指令，并逐一进行处理</a:t>
            </a:r>
          </a:p>
        </p:txBody>
      </p:sp>
      <p:sp>
        <p:nvSpPr>
          <p:cNvPr id="19" name="文本框 18"/>
          <p:cNvSpPr txBox="1"/>
          <p:nvPr/>
        </p:nvSpPr>
        <p:spPr>
          <a:xfrm>
            <a:off x="8660721" y="3155255"/>
            <a:ext cx="2885375" cy="646331"/>
          </a:xfrm>
          <a:prstGeom prst="rect">
            <a:avLst/>
          </a:prstGeom>
          <a:noFill/>
        </p:spPr>
        <p:txBody>
          <a:bodyPr wrap="square" rtlCol="0">
            <a:spAutoFit/>
          </a:bodyPr>
          <a:lstStyle/>
          <a:p>
            <a:r>
              <a:rPr lang="zh-CN" altLang="en-US" sz="1600"/>
              <a:t>具备</a:t>
            </a:r>
            <a:r>
              <a:rPr lang="zh-CN" altLang="en-US" b="1">
                <a:solidFill>
                  <a:srgbClr val="2931D5"/>
                </a:solidFill>
              </a:rPr>
              <a:t>智能语义理解</a:t>
            </a:r>
            <a:r>
              <a:rPr lang="zh-CN" altLang="en-US" sz="1600"/>
              <a:t>能力，识别并</a:t>
            </a:r>
            <a:r>
              <a:rPr lang="zh-CN" altLang="en-US" b="1">
                <a:solidFill>
                  <a:srgbClr val="2931D5"/>
                </a:solidFill>
              </a:rPr>
              <a:t>终止误识别</a:t>
            </a:r>
            <a:r>
              <a:rPr lang="zh-CN" altLang="en-US" sz="1600"/>
              <a:t>的语音指令</a:t>
            </a:r>
          </a:p>
        </p:txBody>
      </p:sp>
      <p:sp>
        <p:nvSpPr>
          <p:cNvPr id="20" name="文本框 19"/>
          <p:cNvSpPr txBox="1"/>
          <p:nvPr/>
        </p:nvSpPr>
        <p:spPr>
          <a:xfrm>
            <a:off x="8660721" y="3951310"/>
            <a:ext cx="2885375" cy="369332"/>
          </a:xfrm>
          <a:prstGeom prst="rect">
            <a:avLst/>
          </a:prstGeom>
          <a:noFill/>
        </p:spPr>
        <p:txBody>
          <a:bodyPr wrap="square" rtlCol="0">
            <a:spAutoFit/>
          </a:bodyPr>
          <a:lstStyle/>
          <a:p>
            <a:pPr algn="just"/>
            <a:r>
              <a:rPr lang="zh-CN" altLang="en-US" sz="1600">
                <a:solidFill>
                  <a:srgbClr val="000000"/>
                </a:solidFill>
                <a:effectLst/>
                <a:latin typeface="+mn-ea"/>
              </a:rPr>
              <a:t>充分考虑了</a:t>
            </a:r>
            <a:r>
              <a:rPr lang="zh-CN" altLang="en-US" b="1">
                <a:solidFill>
                  <a:srgbClr val="2931D5"/>
                </a:solidFill>
                <a:effectLst/>
                <a:latin typeface="+mn-ea"/>
              </a:rPr>
              <a:t>异常处理机制</a:t>
            </a:r>
            <a:endParaRPr lang="zh-CN" altLang="en-US" sz="1600">
              <a:solidFill>
                <a:srgbClr val="000000"/>
              </a:solidFill>
              <a:effectLst/>
              <a:latin typeface="+mn-ea"/>
            </a:endParaRPr>
          </a:p>
        </p:txBody>
      </p:sp>
      <p:grpSp>
        <p:nvGrpSpPr>
          <p:cNvPr id="21" name="Google Shape;4659;p40"/>
          <p:cNvGrpSpPr/>
          <p:nvPr/>
        </p:nvGrpSpPr>
        <p:grpSpPr>
          <a:xfrm>
            <a:off x="1891444" y="4697476"/>
            <a:ext cx="959476" cy="955808"/>
            <a:chOff x="898875" y="4399275"/>
            <a:chExt cx="483700" cy="481850"/>
          </a:xfrm>
        </p:grpSpPr>
        <p:sp>
          <p:nvSpPr>
            <p:cNvPr id="22" name="Google Shape;4660;p4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3" name="Google Shape;4661;p4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4" name="Google Shape;4662;p4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5" name="Google Shape;4663;p4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6" name="Google Shape;4664;p4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7" name="Google Shape;4665;p4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8" name="Google Shape;4666;p4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sp>
          <p:nvSpPr>
            <p:cNvPr id="29" name="Google Shape;4667;p4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435D74"/>
                </a:solidFill>
                <a:latin typeface="Arial" panose="020B0604020202020204"/>
                <a:cs typeface="Arial" panose="020B0604020202020204"/>
                <a:sym typeface="Arial" panose="020B0604020202020204"/>
              </a:endParaRPr>
            </a:p>
          </p:txBody>
        </p:sp>
      </p:grpSp>
      <p:grpSp>
        <p:nvGrpSpPr>
          <p:cNvPr id="30" name="Google Shape;7266;p46"/>
          <p:cNvGrpSpPr/>
          <p:nvPr/>
        </p:nvGrpSpPr>
        <p:grpSpPr>
          <a:xfrm>
            <a:off x="5728536" y="4602194"/>
            <a:ext cx="1071438" cy="1051090"/>
            <a:chOff x="-1183550" y="3586525"/>
            <a:chExt cx="296175" cy="290550"/>
          </a:xfrm>
        </p:grpSpPr>
        <p:sp>
          <p:nvSpPr>
            <p:cNvPr id="31" name="Google Shape;7267;p4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2" name="Google Shape;7268;p4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3" name="Google Shape;7269;p4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4" name="Google Shape;7270;p4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5" name="Google Shape;7271;p4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6" name="Google Shape;7272;p4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7" name="Google Shape;7273;p4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8" name="Google Shape;7274;p4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39" name="Google Shape;7275;p4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grpSp>
        <p:nvGrpSpPr>
          <p:cNvPr id="40" name="Google Shape;5852;p43"/>
          <p:cNvGrpSpPr/>
          <p:nvPr/>
        </p:nvGrpSpPr>
        <p:grpSpPr>
          <a:xfrm>
            <a:off x="9545964" y="4538491"/>
            <a:ext cx="1114888" cy="1114793"/>
            <a:chOff x="-31093575" y="3911725"/>
            <a:chExt cx="291450" cy="291425"/>
          </a:xfrm>
        </p:grpSpPr>
        <p:sp>
          <p:nvSpPr>
            <p:cNvPr id="41" name="Google Shape;5853;p4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42" name="Google Shape;5854;p4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a:t>质量指标</a:t>
            </a:r>
          </a:p>
        </p:txBody>
      </p:sp>
      <p:sp>
        <p:nvSpPr>
          <p:cNvPr id="7" name="文本框 6"/>
          <p:cNvSpPr txBox="1"/>
          <p:nvPr/>
        </p:nvSpPr>
        <p:spPr>
          <a:xfrm>
            <a:off x="609600" y="704790"/>
            <a:ext cx="2056973" cy="400110"/>
          </a:xfrm>
          <a:prstGeom prst="rect">
            <a:avLst/>
          </a:prstGeom>
          <a:noFill/>
        </p:spPr>
        <p:txBody>
          <a:bodyPr wrap="none" rtlCol="0">
            <a:spAutoFit/>
          </a:bodyPr>
          <a:lstStyle/>
          <a:p>
            <a:r>
              <a:rPr lang="en-US" altLang="zh-CN" sz="2000"/>
              <a:t>quality</a:t>
            </a:r>
            <a:r>
              <a:rPr lang="zh-CN" altLang="en-US" sz="2000"/>
              <a:t> </a:t>
            </a:r>
            <a:r>
              <a:rPr lang="en-US" altLang="zh-CN" sz="2000"/>
              <a:t>indicators</a:t>
            </a:r>
            <a:endParaRPr lang="zh-CN" altLang="en-US" sz="2000"/>
          </a:p>
        </p:txBody>
      </p:sp>
      <p:pic>
        <p:nvPicPr>
          <p:cNvPr id="17" name="图片 16"/>
          <p:cNvPicPr>
            <a:picLocks noChangeAspect="1"/>
          </p:cNvPicPr>
          <p:nvPr/>
        </p:nvPicPr>
        <p:blipFill>
          <a:blip r:embed="rId2"/>
          <a:stretch>
            <a:fillRect/>
          </a:stretch>
        </p:blipFill>
        <p:spPr>
          <a:xfrm>
            <a:off x="732702" y="1490492"/>
            <a:ext cx="721229" cy="721229"/>
          </a:xfrm>
          <a:prstGeom prst="rect">
            <a:avLst/>
          </a:prstGeom>
        </p:spPr>
      </p:pic>
      <p:pic>
        <p:nvPicPr>
          <p:cNvPr id="18" name="图片 17"/>
          <p:cNvPicPr>
            <a:picLocks noChangeAspect="1"/>
          </p:cNvPicPr>
          <p:nvPr/>
        </p:nvPicPr>
        <p:blipFill>
          <a:blip r:embed="rId3"/>
          <a:stretch>
            <a:fillRect/>
          </a:stretch>
        </p:blipFill>
        <p:spPr>
          <a:xfrm>
            <a:off x="732699" y="3205716"/>
            <a:ext cx="721229" cy="721229"/>
          </a:xfrm>
          <a:prstGeom prst="rect">
            <a:avLst/>
          </a:prstGeom>
        </p:spPr>
      </p:pic>
      <p:pic>
        <p:nvPicPr>
          <p:cNvPr id="19" name="图片 18"/>
          <p:cNvPicPr>
            <a:picLocks noChangeAspect="1"/>
          </p:cNvPicPr>
          <p:nvPr/>
        </p:nvPicPr>
        <p:blipFill>
          <a:blip r:embed="rId4"/>
          <a:stretch>
            <a:fillRect/>
          </a:stretch>
        </p:blipFill>
        <p:spPr>
          <a:xfrm>
            <a:off x="732699" y="4885315"/>
            <a:ext cx="721229" cy="721229"/>
          </a:xfrm>
          <a:prstGeom prst="rect">
            <a:avLst/>
          </a:prstGeom>
        </p:spPr>
      </p:pic>
      <p:sp>
        <p:nvSpPr>
          <p:cNvPr id="20" name="文本框 19"/>
          <p:cNvSpPr txBox="1"/>
          <p:nvPr/>
        </p:nvSpPr>
        <p:spPr>
          <a:xfrm>
            <a:off x="1781299" y="1459221"/>
            <a:ext cx="1127232"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可移植性</a:t>
            </a:r>
          </a:p>
        </p:txBody>
      </p:sp>
      <p:sp>
        <p:nvSpPr>
          <p:cNvPr id="21" name="文本框 20"/>
          <p:cNvSpPr txBox="1"/>
          <p:nvPr/>
        </p:nvSpPr>
        <p:spPr>
          <a:xfrm>
            <a:off x="1781299" y="1815233"/>
            <a:ext cx="10101546"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本项目基于</a:t>
            </a:r>
            <a:r>
              <a:rPr kumimoji="1" lang="en-GB" altLang="zh-CN">
                <a:latin typeface="Times New Roman" panose="02020603050405020304" pitchFamily="18" charset="0"/>
                <a:ea typeface="楷体" panose="02010609060101010101" pitchFamily="49" charset="-122"/>
                <a:cs typeface="Times New Roman" panose="02020603050405020304" pitchFamily="18" charset="0"/>
              </a:rPr>
              <a:t>ROS</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架构设计，具有出色的可移植性。</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仿真阶段。无论是室内模拟还是虚拟测试，只要平台支持</a:t>
            </a:r>
            <a:r>
              <a:rPr kumimoji="1" lang="en-GB" altLang="zh-CN">
                <a:latin typeface="Times New Roman" panose="02020603050405020304" pitchFamily="18" charset="0"/>
                <a:ea typeface="楷体" panose="02010609060101010101" pitchFamily="49" charset="-122"/>
                <a:cs typeface="Times New Roman" panose="02020603050405020304" pitchFamily="18" charset="0"/>
              </a:rPr>
              <a:t>ROS</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框架，均能顺利迁移和运行。</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实物应用阶段。物理机器人部分则可以在任何集成</a:t>
            </a:r>
            <a:r>
              <a:rPr kumimoji="1" lang="en-GB" altLang="zh-CN">
                <a:latin typeface="Times New Roman" panose="02020603050405020304" pitchFamily="18" charset="0"/>
                <a:ea typeface="楷体" panose="02010609060101010101" pitchFamily="49" charset="-122"/>
                <a:cs typeface="Times New Roman" panose="02020603050405020304" pitchFamily="18" charset="0"/>
              </a:rPr>
              <a:t>wpr</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的平台上实现无缝对接。</a:t>
            </a:r>
          </a:p>
        </p:txBody>
      </p:sp>
      <p:sp>
        <p:nvSpPr>
          <p:cNvPr id="22" name="文本框 21"/>
          <p:cNvSpPr txBox="1"/>
          <p:nvPr/>
        </p:nvSpPr>
        <p:spPr>
          <a:xfrm>
            <a:off x="1781299" y="3150409"/>
            <a:ext cx="877163"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完整性</a:t>
            </a:r>
          </a:p>
        </p:txBody>
      </p:sp>
      <p:sp>
        <p:nvSpPr>
          <p:cNvPr id="23" name="文本框 22"/>
          <p:cNvSpPr txBox="1"/>
          <p:nvPr/>
        </p:nvSpPr>
        <p:spPr>
          <a:xfrm>
            <a:off x="1781299" y="3506421"/>
            <a:ext cx="10101546"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集成了环境建图、目标物体识别与抓取、语音对话交流以及广泛的异常处理机制。</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一系列功能紧密结合，形成一个闭环的工作流程。</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机器人系统不仅可以高效完成浇花任务，还能适应复杂的动态环境变化。</a:t>
            </a:r>
          </a:p>
        </p:txBody>
      </p:sp>
      <p:sp>
        <p:nvSpPr>
          <p:cNvPr id="24" name="文本框 23"/>
          <p:cNvSpPr txBox="1"/>
          <p:nvPr/>
        </p:nvSpPr>
        <p:spPr>
          <a:xfrm>
            <a:off x="1781299" y="4841597"/>
            <a:ext cx="877163"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高效率</a:t>
            </a:r>
          </a:p>
        </p:txBody>
      </p:sp>
      <p:sp>
        <p:nvSpPr>
          <p:cNvPr id="25" name="文本框 24"/>
          <p:cNvSpPr txBox="1"/>
          <p:nvPr/>
        </p:nvSpPr>
        <p:spPr>
          <a:xfrm>
            <a:off x="1781299" y="5197609"/>
            <a:ext cx="10101546" cy="646331"/>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语音识别系统的准确率设计标准高于</a:t>
            </a:r>
            <a:r>
              <a:rPr kumimoji="1" lang="en-US" altLang="zh-CN">
                <a:latin typeface="Times New Roman" panose="02020603050405020304" pitchFamily="18" charset="0"/>
                <a:ea typeface="楷体" panose="02010609060101010101" pitchFamily="49" charset="-122"/>
                <a:cs typeface="Times New Roman" panose="02020603050405020304" pitchFamily="18" charset="0"/>
              </a:rPr>
              <a:t>90%</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在关键功能如物品抓取上，经过预设验证的合理抓取指令，机器人成功执行的比例超过</a:t>
            </a:r>
            <a:r>
              <a:rPr kumimoji="1" lang="en-US" altLang="zh-CN">
                <a:latin typeface="Times New Roman" panose="02020603050405020304" pitchFamily="18" charset="0"/>
                <a:ea typeface="楷体" panose="02010609060101010101" pitchFamily="49" charset="-122"/>
                <a:cs typeface="Times New Roman" panose="02020603050405020304" pitchFamily="18" charset="0"/>
              </a:rPr>
              <a:t>75%</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1</a:t>
            </a: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范围分析</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a:t>质量指标</a:t>
            </a:r>
          </a:p>
        </p:txBody>
      </p:sp>
      <p:sp>
        <p:nvSpPr>
          <p:cNvPr id="7" name="文本框 6"/>
          <p:cNvSpPr txBox="1"/>
          <p:nvPr/>
        </p:nvSpPr>
        <p:spPr>
          <a:xfrm>
            <a:off x="609600" y="704790"/>
            <a:ext cx="2056973" cy="400110"/>
          </a:xfrm>
          <a:prstGeom prst="rect">
            <a:avLst/>
          </a:prstGeom>
          <a:noFill/>
        </p:spPr>
        <p:txBody>
          <a:bodyPr wrap="none" rtlCol="0">
            <a:spAutoFit/>
          </a:bodyPr>
          <a:lstStyle/>
          <a:p>
            <a:r>
              <a:rPr lang="en-US" altLang="zh-CN" sz="2000"/>
              <a:t>quality</a:t>
            </a:r>
            <a:r>
              <a:rPr lang="zh-CN" altLang="en-US" sz="2000"/>
              <a:t> </a:t>
            </a:r>
            <a:r>
              <a:rPr lang="en-US" altLang="zh-CN" sz="2000"/>
              <a:t>indicators</a:t>
            </a:r>
            <a:endParaRPr lang="zh-CN" altLang="en-US" sz="2000"/>
          </a:p>
        </p:txBody>
      </p:sp>
      <p:pic>
        <p:nvPicPr>
          <p:cNvPr id="5" name="图片 4"/>
          <p:cNvPicPr>
            <a:picLocks noChangeAspect="1"/>
          </p:cNvPicPr>
          <p:nvPr/>
        </p:nvPicPr>
        <p:blipFill>
          <a:blip r:embed="rId2"/>
          <a:stretch>
            <a:fillRect/>
          </a:stretch>
        </p:blipFill>
        <p:spPr>
          <a:xfrm>
            <a:off x="721594" y="3254729"/>
            <a:ext cx="726044" cy="726044"/>
          </a:xfrm>
          <a:prstGeom prst="rect">
            <a:avLst/>
          </a:prstGeom>
        </p:spPr>
      </p:pic>
      <p:pic>
        <p:nvPicPr>
          <p:cNvPr id="8" name="图片 7"/>
          <p:cNvPicPr>
            <a:picLocks noChangeAspect="1"/>
          </p:cNvPicPr>
          <p:nvPr/>
        </p:nvPicPr>
        <p:blipFill>
          <a:blip r:embed="rId3"/>
          <a:stretch>
            <a:fillRect/>
          </a:stretch>
        </p:blipFill>
        <p:spPr>
          <a:xfrm>
            <a:off x="721594" y="4970984"/>
            <a:ext cx="726044" cy="726044"/>
          </a:xfrm>
          <a:prstGeom prst="rect">
            <a:avLst/>
          </a:prstGeom>
        </p:spPr>
      </p:pic>
      <p:pic>
        <p:nvPicPr>
          <p:cNvPr id="9" name="图片 8"/>
          <p:cNvPicPr>
            <a:picLocks noChangeAspect="1"/>
          </p:cNvPicPr>
          <p:nvPr/>
        </p:nvPicPr>
        <p:blipFill>
          <a:blip r:embed="rId4"/>
          <a:stretch>
            <a:fillRect/>
          </a:stretch>
        </p:blipFill>
        <p:spPr>
          <a:xfrm>
            <a:off x="721594" y="1514724"/>
            <a:ext cx="726044" cy="726044"/>
          </a:xfrm>
          <a:prstGeom prst="rect">
            <a:avLst/>
          </a:prstGeom>
        </p:spPr>
      </p:pic>
      <p:sp>
        <p:nvSpPr>
          <p:cNvPr id="16" name="文本框 15"/>
          <p:cNvSpPr txBox="1"/>
          <p:nvPr/>
        </p:nvSpPr>
        <p:spPr>
          <a:xfrm>
            <a:off x="1781299" y="1442681"/>
            <a:ext cx="877163"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健壮性</a:t>
            </a:r>
          </a:p>
        </p:txBody>
      </p:sp>
      <p:sp>
        <p:nvSpPr>
          <p:cNvPr id="17" name="文本框 16"/>
          <p:cNvSpPr txBox="1"/>
          <p:nvPr/>
        </p:nvSpPr>
        <p:spPr>
          <a:xfrm>
            <a:off x="1781299" y="1798693"/>
            <a:ext cx="10101546"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系统设计时充分考虑了传感器失效、通讯链路不稳定、机械部件故障等常见问题。</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面对异常状况时，机器人有能力自我诊断并尝试恢复，从而最大程度地降低系统停摆风险。</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对于无法立即自我恢复的严重异常，机器人会采取安全待机策略，防止进一步损坏。</a:t>
            </a:r>
          </a:p>
        </p:txBody>
      </p:sp>
      <p:sp>
        <p:nvSpPr>
          <p:cNvPr id="18" name="文本框 17"/>
          <p:cNvSpPr txBox="1"/>
          <p:nvPr/>
        </p:nvSpPr>
        <p:spPr>
          <a:xfrm>
            <a:off x="1781299" y="3205119"/>
            <a:ext cx="877163"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安全性</a:t>
            </a:r>
          </a:p>
        </p:txBody>
      </p:sp>
      <p:sp>
        <p:nvSpPr>
          <p:cNvPr id="19" name="文本框 18"/>
          <p:cNvSpPr txBox="1"/>
          <p:nvPr/>
        </p:nvSpPr>
        <p:spPr>
          <a:xfrm>
            <a:off x="1781299" y="3561131"/>
            <a:ext cx="10101546"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执行物理动作时，机器人具备多重安全防护机制，如紧急停止按钮、碰撞检测传感器等。</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系统内的数据传输与存储均遵守相关的数据加密与安全规范，保护用户隐私及敏感信息不受侵犯。运行时，机器人会严格遵守预设的安全边界和限制区域。</a:t>
            </a:r>
          </a:p>
        </p:txBody>
      </p:sp>
      <p:sp>
        <p:nvSpPr>
          <p:cNvPr id="20" name="文本框 19"/>
          <p:cNvSpPr txBox="1"/>
          <p:nvPr/>
        </p:nvSpPr>
        <p:spPr>
          <a:xfrm>
            <a:off x="1781299" y="4896307"/>
            <a:ext cx="877163"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合规性</a:t>
            </a:r>
          </a:p>
        </p:txBody>
      </p:sp>
      <p:sp>
        <p:nvSpPr>
          <p:cNvPr id="21" name="文本框 20"/>
          <p:cNvSpPr txBox="1"/>
          <p:nvPr/>
        </p:nvSpPr>
        <p:spPr>
          <a:xfrm>
            <a:off x="1781299" y="5252319"/>
            <a:ext cx="10101546"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本系统严格遵守机器人安全标准、电磁兼容性标准、数据保护法规等相关法律法规。</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在产品设计、生产和使用过程中，严格遵循绿色制造和可持续发展的原则。</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本系统在整个生命周期内符合环境保护和社会责任的要求。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a:solidFill>
                  <a:srgbClr val="0E60A8"/>
                </a:solidFill>
                <a:latin typeface="微软雅黑" panose="020B0503020204020204" charset="-122"/>
                <a:ea typeface="微软雅黑" panose="020B0503020204020204" charset="-122"/>
              </a:rPr>
              <a:t>6</a:t>
            </a:r>
            <a:endParaRPr lang="en-US" altLang="zh-CN" sz="5400" b="1" dirty="0">
              <a:solidFill>
                <a:srgbClr val="0E60A8"/>
              </a:solidFill>
              <a:latin typeface="微软雅黑" panose="020B0503020204020204" charset="-122"/>
              <a:ea typeface="微软雅黑" panose="020B0503020204020204" charset="-122"/>
            </a:endParaRP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a:solidFill>
                  <a:schemeClr val="bg1"/>
                </a:solidFill>
                <a:latin typeface="微软雅黑" panose="020B0503020204020204" charset="-122"/>
                <a:ea typeface="微软雅黑" panose="020B0503020204020204" charset="-122"/>
              </a:rPr>
              <a:t>用户界面需求</a:t>
            </a:r>
            <a:endParaRPr lang="zh-CN" altLang="en-US" sz="4000" b="1" dirty="0">
              <a:solidFill>
                <a:schemeClr val="bg1"/>
              </a:solidFill>
              <a:latin typeface="微软雅黑" panose="020B0503020204020204" charset="-122"/>
              <a:ea typeface="微软雅黑" panose="020B0503020204020204" charset="-122"/>
            </a:endParaRP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a:t>功能特性</a:t>
            </a:r>
          </a:p>
        </p:txBody>
      </p:sp>
      <p:sp>
        <p:nvSpPr>
          <p:cNvPr id="7" name="文本框 6"/>
          <p:cNvSpPr txBox="1"/>
          <p:nvPr/>
        </p:nvSpPr>
        <p:spPr>
          <a:xfrm>
            <a:off x="609600" y="704790"/>
            <a:ext cx="1064715" cy="400110"/>
          </a:xfrm>
          <a:prstGeom prst="rect">
            <a:avLst/>
          </a:prstGeom>
          <a:noFill/>
        </p:spPr>
        <p:txBody>
          <a:bodyPr wrap="none" rtlCol="0">
            <a:spAutoFit/>
          </a:bodyPr>
          <a:lstStyle/>
          <a:p>
            <a:r>
              <a:rPr lang="en-US" altLang="zh-CN" sz="2000"/>
              <a:t>features</a:t>
            </a:r>
            <a:endParaRPr lang="zh-CN" altLang="en-US" sz="2000"/>
          </a:p>
        </p:txBody>
      </p:sp>
      <p:pic>
        <p:nvPicPr>
          <p:cNvPr id="2" name="图片 1"/>
          <p:cNvPicPr>
            <a:picLocks noChangeAspect="1"/>
          </p:cNvPicPr>
          <p:nvPr/>
        </p:nvPicPr>
        <p:blipFill>
          <a:blip r:embed="rId2"/>
          <a:stretch>
            <a:fillRect/>
          </a:stretch>
        </p:blipFill>
        <p:spPr>
          <a:xfrm>
            <a:off x="785129" y="1513932"/>
            <a:ext cx="754256" cy="754256"/>
          </a:xfrm>
          <a:prstGeom prst="rect">
            <a:avLst/>
          </a:prstGeom>
        </p:spPr>
      </p:pic>
      <p:pic>
        <p:nvPicPr>
          <p:cNvPr id="3" name="图片 2"/>
          <p:cNvPicPr>
            <a:picLocks noChangeAspect="1"/>
          </p:cNvPicPr>
          <p:nvPr/>
        </p:nvPicPr>
        <p:blipFill>
          <a:blip r:embed="rId3"/>
          <a:stretch>
            <a:fillRect/>
          </a:stretch>
        </p:blipFill>
        <p:spPr>
          <a:xfrm>
            <a:off x="6299201" y="1622024"/>
            <a:ext cx="695121" cy="695121"/>
          </a:xfrm>
          <a:prstGeom prst="rect">
            <a:avLst/>
          </a:prstGeom>
        </p:spPr>
      </p:pic>
      <p:pic>
        <p:nvPicPr>
          <p:cNvPr id="5" name="图片 4"/>
          <p:cNvPicPr>
            <a:picLocks noChangeAspect="1"/>
          </p:cNvPicPr>
          <p:nvPr/>
        </p:nvPicPr>
        <p:blipFill>
          <a:blip r:embed="rId4"/>
          <a:stretch>
            <a:fillRect/>
          </a:stretch>
        </p:blipFill>
        <p:spPr>
          <a:xfrm>
            <a:off x="774953" y="4184576"/>
            <a:ext cx="754256" cy="754256"/>
          </a:xfrm>
          <a:prstGeom prst="rect">
            <a:avLst/>
          </a:prstGeom>
        </p:spPr>
      </p:pic>
      <p:pic>
        <p:nvPicPr>
          <p:cNvPr id="8" name="图片 7"/>
          <p:cNvPicPr>
            <a:picLocks noChangeAspect="1"/>
          </p:cNvPicPr>
          <p:nvPr/>
        </p:nvPicPr>
        <p:blipFill>
          <a:blip r:embed="rId5"/>
          <a:stretch>
            <a:fillRect/>
          </a:stretch>
        </p:blipFill>
        <p:spPr>
          <a:xfrm>
            <a:off x="6240066" y="4184576"/>
            <a:ext cx="754256" cy="754256"/>
          </a:xfrm>
          <a:prstGeom prst="rect">
            <a:avLst/>
          </a:prstGeom>
        </p:spPr>
      </p:pic>
      <p:sp>
        <p:nvSpPr>
          <p:cNvPr id="9" name="文本框 8"/>
          <p:cNvSpPr txBox="1"/>
          <p:nvPr/>
        </p:nvSpPr>
        <p:spPr>
          <a:xfrm>
            <a:off x="1781298" y="1459221"/>
            <a:ext cx="2403017"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易用性与直观性</a:t>
            </a:r>
          </a:p>
        </p:txBody>
      </p:sp>
      <p:sp>
        <p:nvSpPr>
          <p:cNvPr id="10" name="文本框 9"/>
          <p:cNvSpPr txBox="1"/>
          <p:nvPr/>
        </p:nvSpPr>
        <p:spPr>
          <a:xfrm>
            <a:off x="1781299" y="1815233"/>
            <a:ext cx="4111501" cy="1200329"/>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用户界面设计简洁明了，图标和文字表述清晰，确保快速理解和上手。</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界面布局逻辑性强，功能分类明确，提供简明的引导教程和操作提示。</a:t>
            </a:r>
          </a:p>
        </p:txBody>
      </p:sp>
      <p:sp>
        <p:nvSpPr>
          <p:cNvPr id="11" name="文本框 10"/>
          <p:cNvSpPr txBox="1"/>
          <p:nvPr/>
        </p:nvSpPr>
        <p:spPr>
          <a:xfrm>
            <a:off x="1781299" y="4202570"/>
            <a:ext cx="3158836"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异常提醒与处理</a:t>
            </a:r>
          </a:p>
        </p:txBody>
      </p:sp>
      <p:sp>
        <p:nvSpPr>
          <p:cNvPr id="12" name="文本框 11"/>
          <p:cNvSpPr txBox="1"/>
          <p:nvPr/>
        </p:nvSpPr>
        <p:spPr>
          <a:xfrm>
            <a:off x="1781299" y="4558582"/>
            <a:ext cx="4111501" cy="923330"/>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遇到建图失败、花盆识别错误、路径规划受阻等问题时，用户界面及时显示警告信息，并指导用户如何应对。</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3" name="文本框 12"/>
          <p:cNvSpPr txBox="1"/>
          <p:nvPr/>
        </p:nvSpPr>
        <p:spPr>
          <a:xfrm>
            <a:off x="7187819" y="4184576"/>
            <a:ext cx="2716201"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权限管理与记录</a:t>
            </a:r>
          </a:p>
        </p:txBody>
      </p:sp>
      <p:sp>
        <p:nvSpPr>
          <p:cNvPr id="14" name="文本框 13"/>
          <p:cNvSpPr txBox="1"/>
          <p:nvPr/>
        </p:nvSpPr>
        <p:spPr>
          <a:xfrm>
            <a:off x="7187820" y="4540588"/>
            <a:ext cx="4111501" cy="646331"/>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支持多用户登录与权限分配，不同级别的用户可访问不同层级的功能。</a:t>
            </a:r>
          </a:p>
        </p:txBody>
      </p:sp>
      <p:sp>
        <p:nvSpPr>
          <p:cNvPr id="15" name="文本框 14"/>
          <p:cNvSpPr txBox="1"/>
          <p:nvPr/>
        </p:nvSpPr>
        <p:spPr>
          <a:xfrm>
            <a:off x="7187819" y="1459221"/>
            <a:ext cx="2403017"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个性化定制</a:t>
            </a:r>
          </a:p>
        </p:txBody>
      </p:sp>
      <p:sp>
        <p:nvSpPr>
          <p:cNvPr id="16" name="文本框 15"/>
          <p:cNvSpPr txBox="1"/>
          <p:nvPr/>
        </p:nvSpPr>
        <p:spPr>
          <a:xfrm>
            <a:off x="7187820" y="1815233"/>
            <a:ext cx="4111501" cy="1754326"/>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可以根据自身需求自由设定和修改浇花计划，包括浇水量、浇水周期以及特定花盆的特殊照顾要求。</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支持自定义巡检路线的创建与保存，以及在必要时调整机器人行走速度、避障距离等参数。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723549" cy="461665"/>
          </a:xfrm>
          <a:prstGeom prst="rect">
            <a:avLst/>
          </a:prstGeom>
          <a:noFill/>
        </p:spPr>
        <p:txBody>
          <a:bodyPr wrap="none" rtlCol="0">
            <a:spAutoFit/>
          </a:bodyPr>
          <a:lstStyle/>
          <a:p>
            <a:r>
              <a:rPr lang="zh-CN" altLang="en-US" sz="2400" b="1"/>
              <a:t>可视化呈现</a:t>
            </a:r>
          </a:p>
        </p:txBody>
      </p:sp>
      <p:sp>
        <p:nvSpPr>
          <p:cNvPr id="7" name="文本框 6"/>
          <p:cNvSpPr txBox="1"/>
          <p:nvPr/>
        </p:nvSpPr>
        <p:spPr>
          <a:xfrm>
            <a:off x="609600" y="704790"/>
            <a:ext cx="1524776" cy="400110"/>
          </a:xfrm>
          <a:prstGeom prst="rect">
            <a:avLst/>
          </a:prstGeom>
          <a:noFill/>
        </p:spPr>
        <p:txBody>
          <a:bodyPr wrap="none" rtlCol="0">
            <a:spAutoFit/>
          </a:bodyPr>
          <a:lstStyle/>
          <a:p>
            <a:r>
              <a:rPr lang="en-US" altLang="zh-CN" sz="2000"/>
              <a:t>visualization</a:t>
            </a:r>
            <a:endParaRPr lang="zh-CN" altLang="en-US" sz="2000"/>
          </a:p>
        </p:txBody>
      </p:sp>
      <p:pic>
        <p:nvPicPr>
          <p:cNvPr id="2" name="图片 1"/>
          <p:cNvPicPr>
            <a:picLocks noChangeAspect="1"/>
          </p:cNvPicPr>
          <p:nvPr/>
        </p:nvPicPr>
        <p:blipFill>
          <a:blip r:embed="rId2"/>
          <a:stretch>
            <a:fillRect/>
          </a:stretch>
        </p:blipFill>
        <p:spPr>
          <a:xfrm>
            <a:off x="727884" y="1459221"/>
            <a:ext cx="726044" cy="726044"/>
          </a:xfrm>
          <a:prstGeom prst="rect">
            <a:avLst/>
          </a:prstGeom>
        </p:spPr>
      </p:pic>
      <p:pic>
        <p:nvPicPr>
          <p:cNvPr id="3" name="图片 2"/>
          <p:cNvPicPr>
            <a:picLocks noChangeAspect="1"/>
          </p:cNvPicPr>
          <p:nvPr/>
        </p:nvPicPr>
        <p:blipFill>
          <a:blip r:embed="rId3"/>
          <a:stretch>
            <a:fillRect/>
          </a:stretch>
        </p:blipFill>
        <p:spPr>
          <a:xfrm>
            <a:off x="727884" y="3200901"/>
            <a:ext cx="726044" cy="726044"/>
          </a:xfrm>
          <a:prstGeom prst="rect">
            <a:avLst/>
          </a:prstGeom>
        </p:spPr>
      </p:pic>
      <p:pic>
        <p:nvPicPr>
          <p:cNvPr id="5" name="图片 4"/>
          <p:cNvPicPr>
            <a:picLocks noChangeAspect="1"/>
          </p:cNvPicPr>
          <p:nvPr/>
        </p:nvPicPr>
        <p:blipFill>
          <a:blip r:embed="rId4"/>
          <a:stretch>
            <a:fillRect/>
          </a:stretch>
        </p:blipFill>
        <p:spPr>
          <a:xfrm>
            <a:off x="727884" y="4885315"/>
            <a:ext cx="726044" cy="726044"/>
          </a:xfrm>
          <a:prstGeom prst="rect">
            <a:avLst/>
          </a:prstGeom>
        </p:spPr>
      </p:pic>
      <p:sp>
        <p:nvSpPr>
          <p:cNvPr id="20" name="文本框 19"/>
          <p:cNvSpPr txBox="1"/>
          <p:nvPr/>
        </p:nvSpPr>
        <p:spPr>
          <a:xfrm>
            <a:off x="1781299" y="1459221"/>
            <a:ext cx="1107996"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地图展示</a:t>
            </a:r>
          </a:p>
        </p:txBody>
      </p:sp>
      <p:sp>
        <p:nvSpPr>
          <p:cNvPr id="21" name="文本框 20"/>
          <p:cNvSpPr txBox="1"/>
          <p:nvPr/>
        </p:nvSpPr>
        <p:spPr>
          <a:xfrm>
            <a:off x="1781299" y="1815233"/>
            <a:ext cx="10101546" cy="369332"/>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具备</a:t>
            </a:r>
            <a:r>
              <a:rPr kumimoji="1" lang="en-US" altLang="zh-CN">
                <a:latin typeface="Times New Roman" panose="02020603050405020304" pitchFamily="18" charset="0"/>
                <a:ea typeface="楷体" panose="02010609060101010101" pitchFamily="49" charset="-122"/>
                <a:cs typeface="Times New Roman" panose="02020603050405020304" pitchFamily="18" charset="0"/>
              </a:rPr>
              <a:t>2D/3D</a:t>
            </a:r>
            <a:r>
              <a:rPr kumimoji="1" lang="zh-CN" altLang="en-US">
                <a:latin typeface="Times New Roman" panose="02020603050405020304" pitchFamily="18" charset="0"/>
                <a:ea typeface="楷体" panose="02010609060101010101" pitchFamily="49" charset="-122"/>
                <a:cs typeface="Times New Roman" panose="02020603050405020304" pitchFamily="18" charset="0"/>
              </a:rPr>
              <a:t>地图，实时展示温室内部布局，包括花盆位置、机器人的当前位置及行动轨迹。</a:t>
            </a:r>
          </a:p>
        </p:txBody>
      </p:sp>
      <p:sp>
        <p:nvSpPr>
          <p:cNvPr id="22" name="文本框 21"/>
          <p:cNvSpPr txBox="1"/>
          <p:nvPr/>
        </p:nvSpPr>
        <p:spPr>
          <a:xfrm>
            <a:off x="1781299" y="3150409"/>
            <a:ext cx="1107996"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状态反馈</a:t>
            </a:r>
          </a:p>
        </p:txBody>
      </p:sp>
      <p:sp>
        <p:nvSpPr>
          <p:cNvPr id="23" name="文本框 22"/>
          <p:cNvSpPr txBox="1"/>
          <p:nvPr/>
        </p:nvSpPr>
        <p:spPr>
          <a:xfrm>
            <a:off x="1781299" y="3506421"/>
            <a:ext cx="10101546" cy="369332"/>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展示机器人执行任务过程中的实时反馈，如浇水状态、花盆缺水与否、巡检结果等信息。</a:t>
            </a:r>
          </a:p>
        </p:txBody>
      </p:sp>
      <p:sp>
        <p:nvSpPr>
          <p:cNvPr id="24" name="文本框 23"/>
          <p:cNvSpPr txBox="1"/>
          <p:nvPr/>
        </p:nvSpPr>
        <p:spPr>
          <a:xfrm>
            <a:off x="1781299" y="4841597"/>
            <a:ext cx="1107996" cy="369332"/>
          </a:xfrm>
          <a:prstGeom prst="rect">
            <a:avLst/>
          </a:prstGeom>
          <a:noFill/>
        </p:spPr>
        <p:txBody>
          <a:bodyPr wrap="none" rtlCol="0">
            <a:spAutoFit/>
          </a:bodyPr>
          <a:lstStyle/>
          <a:p>
            <a:r>
              <a:rPr kumimoji="1" lang="zh-CN" altLang="en-US" b="1">
                <a:latin typeface="华文中宋" panose="02010600040101010101" pitchFamily="2" charset="-122"/>
                <a:ea typeface="华文中宋" panose="02010600040101010101" pitchFamily="2" charset="-122"/>
              </a:rPr>
              <a:t>外观设计</a:t>
            </a:r>
          </a:p>
        </p:txBody>
      </p:sp>
      <p:sp>
        <p:nvSpPr>
          <p:cNvPr id="25" name="文本框 24"/>
          <p:cNvSpPr txBox="1"/>
          <p:nvPr/>
        </p:nvSpPr>
        <p:spPr>
          <a:xfrm>
            <a:off x="1781299" y="5197609"/>
            <a:ext cx="10101546" cy="369332"/>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用户界面采用舒适、柔和的色调，减轻长时间操作带来的视觉疲劳。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a:t>交互方式</a:t>
            </a:r>
          </a:p>
        </p:txBody>
      </p:sp>
      <p:sp>
        <p:nvSpPr>
          <p:cNvPr id="7" name="文本框 6"/>
          <p:cNvSpPr txBox="1"/>
          <p:nvPr/>
        </p:nvSpPr>
        <p:spPr>
          <a:xfrm>
            <a:off x="609600" y="704790"/>
            <a:ext cx="1354858" cy="400110"/>
          </a:xfrm>
          <a:prstGeom prst="rect">
            <a:avLst/>
          </a:prstGeom>
          <a:noFill/>
        </p:spPr>
        <p:txBody>
          <a:bodyPr wrap="none" rtlCol="0">
            <a:spAutoFit/>
          </a:bodyPr>
          <a:lstStyle/>
          <a:p>
            <a:r>
              <a:rPr lang="en-US" altLang="zh-CN" sz="2000"/>
              <a:t>interaction</a:t>
            </a:r>
            <a:endParaRPr lang="zh-CN" altLang="en-US" sz="2000"/>
          </a:p>
        </p:txBody>
      </p:sp>
      <p:pic>
        <p:nvPicPr>
          <p:cNvPr id="2" name="图片 1"/>
          <p:cNvPicPr>
            <a:picLocks noChangeAspect="1"/>
          </p:cNvPicPr>
          <p:nvPr/>
        </p:nvPicPr>
        <p:blipFill>
          <a:blip r:embed="rId2"/>
          <a:stretch>
            <a:fillRect/>
          </a:stretch>
        </p:blipFill>
        <p:spPr>
          <a:xfrm>
            <a:off x="895927" y="1436431"/>
            <a:ext cx="1502889" cy="1502889"/>
          </a:xfrm>
          <a:prstGeom prst="rect">
            <a:avLst/>
          </a:prstGeom>
        </p:spPr>
      </p:pic>
      <p:pic>
        <p:nvPicPr>
          <p:cNvPr id="3" name="图片 2"/>
          <p:cNvPicPr>
            <a:picLocks noChangeAspect="1"/>
          </p:cNvPicPr>
          <p:nvPr/>
        </p:nvPicPr>
        <p:blipFill>
          <a:blip r:embed="rId3"/>
          <a:stretch>
            <a:fillRect/>
          </a:stretch>
        </p:blipFill>
        <p:spPr>
          <a:xfrm>
            <a:off x="10241807" y="3839297"/>
            <a:ext cx="1502889" cy="1502889"/>
          </a:xfrm>
          <a:prstGeom prst="rect">
            <a:avLst/>
          </a:prstGeom>
        </p:spPr>
      </p:pic>
      <p:sp>
        <p:nvSpPr>
          <p:cNvPr id="9" name="文本框 8"/>
          <p:cNvSpPr txBox="1"/>
          <p:nvPr/>
        </p:nvSpPr>
        <p:spPr>
          <a:xfrm>
            <a:off x="2826327" y="1436431"/>
            <a:ext cx="1622037"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语音交互</a:t>
            </a:r>
          </a:p>
        </p:txBody>
      </p:sp>
      <p:sp>
        <p:nvSpPr>
          <p:cNvPr id="10" name="文本框 9"/>
          <p:cNvSpPr txBox="1"/>
          <p:nvPr/>
        </p:nvSpPr>
        <p:spPr>
          <a:xfrm>
            <a:off x="2826328" y="1792443"/>
            <a:ext cx="8918368" cy="1200329"/>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用户通过语音指令与机器人进行交互，为用户提供了一种自然、无障碍的操作方式。</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这种交互方式特别适合在手部被占用或远离控制面板的情况下使用。</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例如：“开始建图模式”“设定每周浇水两次” “选择最近的巡检路线” </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除了基础指令，用户还可以询问机器人状态，从而实现动态的互动体验。</a:t>
            </a:r>
          </a:p>
        </p:txBody>
      </p:sp>
      <p:sp>
        <p:nvSpPr>
          <p:cNvPr id="11" name="文本框 10"/>
          <p:cNvSpPr txBox="1"/>
          <p:nvPr/>
        </p:nvSpPr>
        <p:spPr>
          <a:xfrm>
            <a:off x="923635" y="3785845"/>
            <a:ext cx="1622037" cy="369332"/>
          </a:xfrm>
          <a:prstGeom prst="rect">
            <a:avLst/>
          </a:prstGeom>
          <a:noFill/>
        </p:spPr>
        <p:txBody>
          <a:bodyPr wrap="square" rtlCol="0">
            <a:spAutoFit/>
          </a:bodyPr>
          <a:lstStyle/>
          <a:p>
            <a:r>
              <a:rPr kumimoji="1" lang="zh-CN" altLang="en-US" b="1">
                <a:latin typeface="华文中宋" panose="02010600040101010101" pitchFamily="2" charset="-122"/>
                <a:ea typeface="华文中宋" panose="02010600040101010101" pitchFamily="2" charset="-122"/>
              </a:rPr>
              <a:t>触控交互</a:t>
            </a:r>
          </a:p>
        </p:txBody>
      </p:sp>
      <p:sp>
        <p:nvSpPr>
          <p:cNvPr id="12" name="文本框 11"/>
          <p:cNvSpPr txBox="1"/>
          <p:nvPr/>
        </p:nvSpPr>
        <p:spPr>
          <a:xfrm>
            <a:off x="923636" y="4141857"/>
            <a:ext cx="8918368" cy="1477328"/>
          </a:xfrm>
          <a:prstGeom prst="rect">
            <a:avLst/>
          </a:prstGeom>
          <a:noFill/>
        </p:spPr>
        <p:txBody>
          <a:bodyPr wrap="square" rtlCol="0">
            <a:spAutoFit/>
          </a:bodyPr>
          <a:lstStyle/>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触控交互允许用户通过直接触摸屏幕来进行精确控制。</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用户可以轻松地通过触摸操作来完成诸如设定机器人的运动终点、挑选特定的花盆进行灌溉、以及自定义巡检路线等操作。</a:t>
            </a:r>
            <a:endParaRPr kumimoji="1" lang="en-US" altLang="zh-CN">
              <a:latin typeface="Times New Roman" panose="02020603050405020304" pitchFamily="18" charset="0"/>
              <a:ea typeface="楷体" panose="02010609060101010101" pitchFamily="49" charset="-122"/>
              <a:cs typeface="Times New Roman" panose="02020603050405020304" pitchFamily="18" charset="0"/>
            </a:endParaRPr>
          </a:p>
          <a:p>
            <a:r>
              <a:rPr kumimoji="1" lang="zh-CN" altLang="en-US">
                <a:latin typeface="Times New Roman" panose="02020603050405020304" pitchFamily="18" charset="0"/>
                <a:ea typeface="楷体" panose="02010609060101010101" pitchFamily="49" charset="-122"/>
                <a:cs typeface="Times New Roman" panose="02020603050405020304" pitchFamily="18" charset="0"/>
              </a:rPr>
              <a:t>触控界面设计直观，支持多点触控，用户可以用手势缩放地图、旋转视角，获取更全面的温室布局视图。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7</a:t>
            </a: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运行与开发环境</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339102" cy="461665"/>
          </a:xfrm>
          <a:prstGeom prst="rect">
            <a:avLst/>
          </a:prstGeom>
          <a:noFill/>
        </p:spPr>
        <p:txBody>
          <a:bodyPr wrap="none" rtlCol="0">
            <a:spAutoFit/>
          </a:bodyPr>
          <a:lstStyle/>
          <a:p>
            <a:r>
              <a:rPr lang="zh-CN" altLang="en-US" sz="2400" b="1" dirty="0"/>
              <a:t>运行与开发环境</a:t>
            </a:r>
          </a:p>
        </p:txBody>
      </p:sp>
      <p:sp>
        <p:nvSpPr>
          <p:cNvPr id="7" name="文本框 6"/>
          <p:cNvSpPr txBox="1"/>
          <p:nvPr/>
        </p:nvSpPr>
        <p:spPr>
          <a:xfrm>
            <a:off x="609600" y="704790"/>
            <a:ext cx="1467068" cy="400110"/>
          </a:xfrm>
          <a:prstGeom prst="rect">
            <a:avLst/>
          </a:prstGeom>
          <a:noFill/>
        </p:spPr>
        <p:txBody>
          <a:bodyPr wrap="none" rtlCol="0">
            <a:spAutoFit/>
          </a:bodyPr>
          <a:lstStyle/>
          <a:p>
            <a:r>
              <a:rPr lang="zh-CN" altLang="en-US" sz="2000" dirty="0"/>
              <a:t>软硬件环境</a:t>
            </a:r>
          </a:p>
        </p:txBody>
      </p:sp>
      <p:sp>
        <p:nvSpPr>
          <p:cNvPr id="3" name="文本框 2"/>
          <p:cNvSpPr txBox="1"/>
          <p:nvPr/>
        </p:nvSpPr>
        <p:spPr>
          <a:xfrm>
            <a:off x="1868905" y="2497176"/>
            <a:ext cx="6093994" cy="1440138"/>
          </a:xfrm>
          <a:prstGeom prst="rect">
            <a:avLst/>
          </a:prstGeom>
          <a:noFill/>
        </p:spPr>
        <p:txBody>
          <a:bodyPr wrap="square">
            <a:spAutoFit/>
          </a:bodyPr>
          <a:lstStyle/>
          <a:p>
            <a:pPr marL="342900" lvl="0" indent="-342900" algn="just">
              <a:lnSpc>
                <a:spcPct val="150000"/>
              </a:lnSpc>
              <a:spcBef>
                <a:spcPts val="600"/>
              </a:spcBef>
              <a:spcAft>
                <a:spcPts val="0"/>
              </a:spcAft>
              <a:buFont typeface="+mj-lt"/>
              <a:buAutoNum type="arabicPeriod"/>
            </a:pPr>
            <a:r>
              <a:rPr lang="zh-CN" altLang="zh-CN" sz="1800" kern="100" dirty="0">
                <a:effectLst/>
                <a:latin typeface="Times New Roman" panose="02020603050405020304" pitchFamily="18" charset="0"/>
                <a:ea typeface="宋体" panose="02010600030101010101" pitchFamily="2" charset="-122"/>
              </a:rPr>
              <a:t>启智</a:t>
            </a:r>
            <a:r>
              <a:rPr lang="en-US" altLang="zh-CN" sz="1800" kern="100" dirty="0">
                <a:effectLst/>
                <a:latin typeface="Times New Roman" panose="02020603050405020304" pitchFamily="18" charset="0"/>
                <a:ea typeface="宋体" panose="02010600030101010101" pitchFamily="2" charset="-122"/>
              </a:rPr>
              <a:t>ROS</a:t>
            </a:r>
            <a:r>
              <a:rPr lang="zh-CN" altLang="zh-CN" sz="1800" kern="100" dirty="0">
                <a:effectLst/>
                <a:latin typeface="Times New Roman" panose="02020603050405020304" pitchFamily="18" charset="0"/>
                <a:ea typeface="宋体" panose="02010600030101010101" pitchFamily="2" charset="-122"/>
              </a:rPr>
              <a:t>配套开发电脑</a:t>
            </a:r>
          </a:p>
          <a:p>
            <a:pPr marL="342900" lvl="0" indent="-342900" algn="just">
              <a:lnSpc>
                <a:spcPct val="150000"/>
              </a:lnSpc>
              <a:spcBef>
                <a:spcPts val="600"/>
              </a:spcBef>
              <a:spcAft>
                <a:spcPts val="0"/>
              </a:spcAft>
              <a:buFont typeface="+mj-lt"/>
              <a:buAutoNum type="arabicPeriod"/>
            </a:pPr>
            <a:r>
              <a:rPr lang="zh-CN" altLang="zh-CN" sz="1800" kern="100" dirty="0">
                <a:effectLst/>
                <a:latin typeface="Times New Roman" panose="02020603050405020304" pitchFamily="18" charset="0"/>
                <a:ea typeface="宋体" panose="02010600030101010101" pitchFamily="2" charset="-122"/>
              </a:rPr>
              <a:t>启智</a:t>
            </a:r>
            <a:r>
              <a:rPr lang="en-US" altLang="zh-CN" sz="1800" kern="100" dirty="0">
                <a:effectLst/>
                <a:latin typeface="Times New Roman" panose="02020603050405020304" pitchFamily="18" charset="0"/>
                <a:ea typeface="宋体" panose="02010600030101010101" pitchFamily="2" charset="-122"/>
              </a:rPr>
              <a:t>ROS</a:t>
            </a:r>
            <a:r>
              <a:rPr lang="zh-CN" altLang="zh-CN" sz="1800" kern="100" dirty="0">
                <a:effectLst/>
                <a:latin typeface="Times New Roman" panose="02020603050405020304" pitchFamily="18" charset="0"/>
                <a:ea typeface="宋体" panose="02010600030101010101" pitchFamily="2" charset="-122"/>
              </a:rPr>
              <a:t>机器人</a:t>
            </a:r>
          </a:p>
          <a:p>
            <a:pPr marL="342900" lvl="0" indent="-342900" algn="just">
              <a:lnSpc>
                <a:spcPct val="150000"/>
              </a:lnSpc>
              <a:spcBef>
                <a:spcPts val="600"/>
              </a:spcBef>
              <a:spcAft>
                <a:spcPts val="0"/>
              </a:spcAft>
              <a:buFont typeface="+mj-lt"/>
              <a:buAutoNum type="arabicPeriod"/>
            </a:pPr>
            <a:r>
              <a:rPr lang="zh-CN" altLang="zh-CN" sz="1800" kern="100" dirty="0">
                <a:effectLst/>
                <a:latin typeface="Times New Roman" panose="02020603050405020304" pitchFamily="18" charset="0"/>
                <a:ea typeface="宋体" panose="02010600030101010101" pitchFamily="2" charset="-122"/>
              </a:rPr>
              <a:t>启智</a:t>
            </a:r>
            <a:r>
              <a:rPr lang="en-US" altLang="zh-CN" sz="1800" kern="100" dirty="0">
                <a:effectLst/>
                <a:latin typeface="Times New Roman" panose="02020603050405020304" pitchFamily="18" charset="0"/>
                <a:ea typeface="宋体" panose="02010600030101010101" pitchFamily="2" charset="-122"/>
              </a:rPr>
              <a:t>ROS</a:t>
            </a:r>
            <a:r>
              <a:rPr lang="zh-CN" altLang="zh-CN" sz="1800" kern="100" dirty="0">
                <a:effectLst/>
                <a:latin typeface="Times New Roman" panose="02020603050405020304" pitchFamily="18" charset="0"/>
                <a:ea typeface="宋体" panose="02010600030101010101" pitchFamily="2" charset="-122"/>
              </a:rPr>
              <a:t>机器人配套机械臂</a:t>
            </a:r>
          </a:p>
        </p:txBody>
      </p:sp>
      <p:sp>
        <p:nvSpPr>
          <p:cNvPr id="8" name="文本框 7"/>
          <p:cNvSpPr txBox="1"/>
          <p:nvPr/>
        </p:nvSpPr>
        <p:spPr>
          <a:xfrm>
            <a:off x="6681982" y="2419521"/>
            <a:ext cx="6093994" cy="2527615"/>
          </a:xfrm>
          <a:prstGeom prst="rect">
            <a:avLst/>
          </a:prstGeom>
          <a:noFill/>
        </p:spPr>
        <p:txBody>
          <a:bodyPr wrap="square">
            <a:spAutoFit/>
          </a:bodyPr>
          <a:lstStyle/>
          <a:p>
            <a:pPr marL="342900" lvl="0" indent="-342900" algn="just">
              <a:lnSpc>
                <a:spcPct val="150000"/>
              </a:lnSpc>
              <a:spcBef>
                <a:spcPts val="780"/>
              </a:spcBef>
              <a:spcAft>
                <a:spcPts val="0"/>
              </a:spcAft>
              <a:buFont typeface="+mj-lt"/>
              <a:buAutoNum type="arabicPeriod"/>
            </a:pPr>
            <a:r>
              <a:rPr lang="en-US" altLang="zh-CN" sz="1800" kern="100" dirty="0">
                <a:effectLst/>
                <a:latin typeface="Times New Roman" panose="02020603050405020304" pitchFamily="18" charset="0"/>
                <a:ea typeface="宋体" panose="02010600030101010101" pitchFamily="2" charset="-122"/>
              </a:rPr>
              <a:t>Ubuntu 18.04 LTS</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spcBef>
                <a:spcPts val="780"/>
              </a:spcBef>
              <a:spcAft>
                <a:spcPts val="0"/>
              </a:spcAft>
              <a:buFont typeface="+mj-lt"/>
              <a:buAutoNum type="arabicPeriod"/>
            </a:pPr>
            <a:r>
              <a:rPr lang="en-US" altLang="zh-CN" sz="1800" kern="100" dirty="0">
                <a:effectLst/>
                <a:latin typeface="Times New Roman" panose="02020603050405020304" pitchFamily="18" charset="0"/>
                <a:ea typeface="宋体" panose="02010600030101010101" pitchFamily="2" charset="-122"/>
              </a:rPr>
              <a:t>ROS Melodic</a:t>
            </a:r>
            <a:endParaRPr lang="zh-CN"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spcBef>
                <a:spcPts val="780"/>
              </a:spcBef>
              <a:spcAft>
                <a:spcPts val="0"/>
              </a:spcAft>
              <a:buFont typeface="+mj-lt"/>
              <a:buAutoNum type="arabicPeriod"/>
            </a:pPr>
            <a:r>
              <a:rPr lang="en-US" altLang="zh-CN" sz="1800" kern="100" dirty="0">
                <a:effectLst/>
                <a:latin typeface="Times New Roman" panose="02020603050405020304" pitchFamily="18" charset="0"/>
                <a:ea typeface="宋体" panose="02010600030101010101" pitchFamily="2" charset="-122"/>
              </a:rPr>
              <a:t>Rviz</a:t>
            </a:r>
            <a:r>
              <a:rPr lang="zh-CN" altLang="zh-CN" sz="1800" kern="100" dirty="0">
                <a:effectLst/>
                <a:latin typeface="Times New Roman" panose="02020603050405020304" pitchFamily="18" charset="0"/>
                <a:ea typeface="宋体" panose="02010600030101010101" pitchFamily="2" charset="-122"/>
              </a:rPr>
              <a:t>可视化平台</a:t>
            </a:r>
          </a:p>
          <a:p>
            <a:pPr marL="342900" lvl="0" indent="-342900" algn="just">
              <a:lnSpc>
                <a:spcPct val="150000"/>
              </a:lnSpc>
              <a:spcBef>
                <a:spcPts val="780"/>
              </a:spcBef>
              <a:spcAft>
                <a:spcPts val="0"/>
              </a:spcAft>
              <a:buFont typeface="+mj-lt"/>
              <a:buAutoNum type="arabicPeriod"/>
            </a:pPr>
            <a:r>
              <a:rPr lang="en-US" altLang="zh-CN" sz="1800" kern="100" dirty="0">
                <a:effectLst/>
                <a:latin typeface="Times New Roman" panose="02020603050405020304" pitchFamily="18" charset="0"/>
                <a:ea typeface="宋体" panose="02010600030101010101" pitchFamily="2" charset="-122"/>
              </a:rPr>
              <a:t>Gazebo</a:t>
            </a:r>
            <a:r>
              <a:rPr lang="zh-CN" altLang="zh-CN" sz="1800" kern="100" dirty="0">
                <a:effectLst/>
                <a:latin typeface="Times New Roman" panose="02020603050405020304" pitchFamily="18" charset="0"/>
                <a:ea typeface="宋体" panose="02010600030101010101" pitchFamily="2" charset="-122"/>
              </a:rPr>
              <a:t>仿真环境</a:t>
            </a:r>
          </a:p>
          <a:p>
            <a:pPr marL="342900" lvl="0" indent="-342900" algn="just">
              <a:lnSpc>
                <a:spcPct val="150000"/>
              </a:lnSpc>
              <a:spcBef>
                <a:spcPts val="780"/>
              </a:spcBef>
              <a:spcAft>
                <a:spcPts val="0"/>
              </a:spcAft>
              <a:buFont typeface="+mj-lt"/>
              <a:buAutoNum type="arabicPeriod"/>
            </a:pPr>
            <a:r>
              <a:rPr lang="zh-CN" altLang="zh-CN" sz="1800" kern="100" dirty="0">
                <a:effectLst/>
                <a:latin typeface="Times New Roman" panose="02020603050405020304" pitchFamily="18" charset="0"/>
                <a:ea typeface="宋体" panose="02010600030101010101" pitchFamily="2" charset="-122"/>
              </a:rPr>
              <a:t>启智</a:t>
            </a:r>
            <a:r>
              <a:rPr lang="en-US" altLang="zh-CN" sz="1800" kern="100" dirty="0">
                <a:effectLst/>
                <a:latin typeface="Times New Roman" panose="02020603050405020304" pitchFamily="18" charset="0"/>
                <a:ea typeface="宋体" panose="02010600030101010101" pitchFamily="2" charset="-122"/>
              </a:rPr>
              <a:t>ROS</a:t>
            </a:r>
            <a:r>
              <a:rPr lang="zh-CN" altLang="zh-CN" sz="1800" kern="100" dirty="0">
                <a:effectLst/>
                <a:latin typeface="Times New Roman" panose="02020603050405020304" pitchFamily="18" charset="0"/>
                <a:ea typeface="宋体" panose="02010600030101010101" pitchFamily="2" charset="-122"/>
              </a:rPr>
              <a:t>机器人的模块与驱动代码</a:t>
            </a:r>
          </a:p>
        </p:txBody>
      </p:sp>
      <p:sp>
        <p:nvSpPr>
          <p:cNvPr id="9" name="矩形: 圆角 8"/>
          <p:cNvSpPr/>
          <p:nvPr/>
        </p:nvSpPr>
        <p:spPr bwMode="auto">
          <a:xfrm>
            <a:off x="2413552" y="1660021"/>
            <a:ext cx="1736950"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硬件环境</a:t>
            </a:r>
          </a:p>
        </p:txBody>
      </p:sp>
      <p:sp>
        <p:nvSpPr>
          <p:cNvPr id="10" name="矩形: 圆角 9"/>
          <p:cNvSpPr/>
          <p:nvPr/>
        </p:nvSpPr>
        <p:spPr bwMode="auto">
          <a:xfrm>
            <a:off x="7846793" y="1723833"/>
            <a:ext cx="1736950"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软件环境</a:t>
            </a:r>
          </a:p>
        </p:txBody>
      </p:sp>
      <p:sp>
        <p:nvSpPr>
          <p:cNvPr id="15" name="矩形 14"/>
          <p:cNvSpPr/>
          <p:nvPr/>
        </p:nvSpPr>
        <p:spPr>
          <a:xfrm>
            <a:off x="1665170" y="2419521"/>
            <a:ext cx="3647975" cy="1738593"/>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29582" y="2408291"/>
            <a:ext cx="4183336" cy="2664223"/>
          </a:xfrm>
          <a:prstGeom prst="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dirty="0">
                <a:solidFill>
                  <a:srgbClr val="0E60A8"/>
                </a:solidFill>
                <a:latin typeface="微软雅黑" panose="020B0503020204020204" charset="-122"/>
                <a:ea typeface="微软雅黑" panose="020B0503020204020204" charset="-122"/>
              </a:rPr>
              <a:t>8</a:t>
            </a:r>
          </a:p>
        </p:txBody>
      </p:sp>
      <p:sp>
        <p:nvSpPr>
          <p:cNvPr id="11" name="矩形 10"/>
          <p:cNvSpPr/>
          <p:nvPr/>
        </p:nvSpPr>
        <p:spPr>
          <a:xfrm>
            <a:off x="4833035" y="2988356"/>
            <a:ext cx="5184576" cy="683895"/>
          </a:xfrm>
          <a:prstGeom prst="rect">
            <a:avLst/>
          </a:prstGeom>
        </p:spPr>
        <p:txBody>
          <a:bodyPr wrap="square" lIns="68580" tIns="34290" rIns="68580" bIns="34290">
            <a:spAutoFit/>
          </a:bodyPr>
          <a:lstStyle/>
          <a:p>
            <a:r>
              <a:rPr lang="en-US" altLang="zh-CN" sz="4000" b="1" dirty="0">
                <a:solidFill>
                  <a:schemeClr val="bg1"/>
                </a:solidFill>
                <a:latin typeface="微软雅黑" panose="020B0503020204020204" charset="-122"/>
                <a:ea typeface="微软雅黑" panose="020B0503020204020204" charset="-122"/>
              </a:rPr>
              <a:t>gitlab</a:t>
            </a:r>
            <a:r>
              <a:rPr lang="zh-CN" altLang="en-US" sz="4000" b="1" dirty="0">
                <a:solidFill>
                  <a:schemeClr val="bg1"/>
                </a:solidFill>
                <a:latin typeface="微软雅黑" panose="020B0503020204020204" charset="-122"/>
                <a:ea typeface="微软雅黑" panose="020B0503020204020204" charset="-122"/>
              </a:rPr>
              <a:t>过程管理</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02080" cy="460375"/>
          </a:xfrm>
          <a:prstGeom prst="rect">
            <a:avLst/>
          </a:prstGeom>
          <a:noFill/>
        </p:spPr>
        <p:txBody>
          <a:bodyPr wrap="none" rtlCol="0">
            <a:spAutoFit/>
          </a:bodyPr>
          <a:lstStyle/>
          <a:p>
            <a:r>
              <a:rPr lang="zh-CN" altLang="en-US" sz="2400" b="1"/>
              <a:t>分支管理</a:t>
            </a:r>
          </a:p>
        </p:txBody>
      </p:sp>
      <p:pic>
        <p:nvPicPr>
          <p:cNvPr id="2" name="图片 1"/>
          <p:cNvPicPr>
            <a:picLocks noChangeAspect="1"/>
          </p:cNvPicPr>
          <p:nvPr/>
        </p:nvPicPr>
        <p:blipFill>
          <a:blip r:embed="rId3"/>
          <a:stretch>
            <a:fillRect/>
          </a:stretch>
        </p:blipFill>
        <p:spPr>
          <a:xfrm>
            <a:off x="785129" y="1513932"/>
            <a:ext cx="754256" cy="754256"/>
          </a:xfrm>
          <a:prstGeom prst="rect">
            <a:avLst/>
          </a:prstGeom>
        </p:spPr>
      </p:pic>
      <p:pic>
        <p:nvPicPr>
          <p:cNvPr id="17" name="图片 16"/>
          <p:cNvPicPr>
            <a:picLocks noChangeAspect="1"/>
          </p:cNvPicPr>
          <p:nvPr>
            <p:custDataLst>
              <p:tags r:id="rId1"/>
            </p:custDataLst>
          </p:nvPr>
        </p:nvPicPr>
        <p:blipFill>
          <a:blip r:embed="rId4"/>
          <a:stretch>
            <a:fillRect/>
          </a:stretch>
        </p:blipFill>
        <p:spPr>
          <a:xfrm>
            <a:off x="1807210" y="1440180"/>
            <a:ext cx="9413240" cy="52025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710815" cy="460375"/>
          </a:xfrm>
          <a:prstGeom prst="rect">
            <a:avLst/>
          </a:prstGeom>
          <a:noFill/>
        </p:spPr>
        <p:txBody>
          <a:bodyPr wrap="none" rtlCol="0">
            <a:spAutoFit/>
          </a:bodyPr>
          <a:lstStyle/>
          <a:p>
            <a:r>
              <a:rPr lang="en-US" altLang="zh-CN" sz="2400" b="1"/>
              <a:t>issues——</a:t>
            </a:r>
            <a:r>
              <a:rPr lang="zh-CN" altLang="en-US" sz="2400" b="1"/>
              <a:t>任务分配</a:t>
            </a:r>
          </a:p>
        </p:txBody>
      </p:sp>
      <p:pic>
        <p:nvPicPr>
          <p:cNvPr id="5" name="图片 4"/>
          <p:cNvPicPr>
            <a:picLocks noChangeAspect="1"/>
          </p:cNvPicPr>
          <p:nvPr>
            <p:custDataLst>
              <p:tags r:id="rId1"/>
            </p:custDataLst>
          </p:nvPr>
        </p:nvPicPr>
        <p:blipFill>
          <a:blip r:embed="rId3"/>
          <a:stretch>
            <a:fillRect/>
          </a:stretch>
        </p:blipFill>
        <p:spPr>
          <a:xfrm>
            <a:off x="767081" y="1415649"/>
            <a:ext cx="695121" cy="695121"/>
          </a:xfrm>
          <a:prstGeom prst="rect">
            <a:avLst/>
          </a:prstGeom>
        </p:spPr>
      </p:pic>
      <p:pic>
        <p:nvPicPr>
          <p:cNvPr id="7" name="图片 6">
            <a:extLst>
              <a:ext uri="{FF2B5EF4-FFF2-40B4-BE49-F238E27FC236}">
                <a16:creationId xmlns:a16="http://schemas.microsoft.com/office/drawing/2014/main" id="{3E7C7C49-2EE9-8D8B-C76A-8BE6ADA2A9BC}"/>
              </a:ext>
            </a:extLst>
          </p:cNvPr>
          <p:cNvPicPr>
            <a:picLocks noChangeAspect="1"/>
          </p:cNvPicPr>
          <p:nvPr/>
        </p:nvPicPr>
        <p:blipFill>
          <a:blip r:embed="rId4"/>
          <a:stretch>
            <a:fillRect/>
          </a:stretch>
        </p:blipFill>
        <p:spPr>
          <a:xfrm>
            <a:off x="1634786" y="1578111"/>
            <a:ext cx="10065341" cy="40948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范围分析</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项目背景</a:t>
            </a:r>
          </a:p>
        </p:txBody>
      </p:sp>
      <p:sp>
        <p:nvSpPr>
          <p:cNvPr id="2" name="文本框 1"/>
          <p:cNvSpPr txBox="1"/>
          <p:nvPr/>
        </p:nvSpPr>
        <p:spPr>
          <a:xfrm>
            <a:off x="4569222" y="1781329"/>
            <a:ext cx="4740090" cy="874407"/>
          </a:xfrm>
          <a:prstGeom prst="rect">
            <a:avLst/>
          </a:prstGeom>
          <a:noFill/>
        </p:spPr>
        <p:txBody>
          <a:bodyPr wrap="square" rtlCol="0">
            <a:spAutoFit/>
          </a:bodyPr>
          <a:lstStyle/>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运行范围非常有限，只能在</a:t>
            </a:r>
            <a:r>
              <a:rPr lang="zh-CN" altLang="en-US" b="1" dirty="0">
                <a:latin typeface="微软雅黑" panose="020B0503020204020204" charset="-122"/>
                <a:ea typeface="微软雅黑" panose="020B0503020204020204" charset="-122"/>
              </a:rPr>
              <a:t>固定区域内</a:t>
            </a:r>
            <a:r>
              <a:rPr lang="zh-CN" altLang="en-US" sz="1600" dirty="0">
                <a:latin typeface="微软雅黑" panose="020B0503020204020204" charset="-122"/>
                <a:ea typeface="微软雅黑" panose="020B0503020204020204" charset="-122"/>
              </a:rPr>
              <a:t>移动</a:t>
            </a:r>
            <a:endParaRPr lang="en-US" altLang="zh-CN" sz="1600" dirty="0">
              <a:latin typeface="微软雅黑" panose="020B0503020204020204" charset="-122"/>
              <a:ea typeface="微软雅黑" panose="020B0503020204020204" charset="-122"/>
            </a:endParaRPr>
          </a:p>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难以应对障碍物变化，无法保证</a:t>
            </a:r>
            <a:r>
              <a:rPr lang="zh-CN" altLang="en-US" b="1" dirty="0">
                <a:latin typeface="微软雅黑" panose="020B0503020204020204" charset="-122"/>
                <a:ea typeface="微软雅黑" panose="020B0503020204020204" charset="-122"/>
              </a:rPr>
              <a:t>作业安全</a:t>
            </a:r>
            <a:endParaRPr lang="en-US" altLang="zh-CN" sz="1600" b="1" dirty="0">
              <a:latin typeface="微软雅黑" panose="020B0503020204020204" charset="-122"/>
              <a:ea typeface="微软雅黑" panose="020B0503020204020204" charset="-122"/>
            </a:endParaRPr>
          </a:p>
        </p:txBody>
      </p:sp>
      <p:sp>
        <p:nvSpPr>
          <p:cNvPr id="3" name="TextBox 5"/>
          <p:cNvSpPr txBox="1"/>
          <p:nvPr/>
        </p:nvSpPr>
        <p:spPr>
          <a:xfrm>
            <a:off x="1825942" y="2029056"/>
            <a:ext cx="2418932" cy="400110"/>
          </a:xfrm>
          <a:prstGeom prst="rect">
            <a:avLst/>
          </a:prstGeom>
          <a:noFill/>
          <a:ln w="9525">
            <a:noFill/>
          </a:ln>
        </p:spPr>
        <p:txBody>
          <a:bodyPr wrap="square" anchor="t">
            <a:spAutoFit/>
          </a:bodyPr>
          <a:lstStyle/>
          <a:p>
            <a:r>
              <a:rPr lang="zh-CN" altLang="en-US" sz="2000" b="1" dirty="0">
                <a:solidFill>
                  <a:schemeClr val="accent1"/>
                </a:solidFill>
                <a:latin typeface="微软雅黑" panose="020B0503020204020204" charset="-122"/>
                <a:ea typeface="微软雅黑" panose="020B0503020204020204" charset="-122"/>
              </a:rPr>
              <a:t>缺乏自主导航能力</a:t>
            </a:r>
            <a:endParaRPr lang="en-US" altLang="zh-CN" sz="2000" b="1" dirty="0">
              <a:solidFill>
                <a:schemeClr val="accent1"/>
              </a:solidFill>
              <a:latin typeface="微软雅黑" panose="020B0503020204020204" charset="-122"/>
              <a:ea typeface="微软雅黑" panose="020B0503020204020204" charset="-122"/>
            </a:endParaRPr>
          </a:p>
        </p:txBody>
      </p:sp>
      <p:sp>
        <p:nvSpPr>
          <p:cNvPr id="5" name="Freeform 8"/>
          <p:cNvSpPr/>
          <p:nvPr/>
        </p:nvSpPr>
        <p:spPr>
          <a:xfrm>
            <a:off x="1519578" y="2072743"/>
            <a:ext cx="269875" cy="312737"/>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8" name="Oval 6"/>
          <p:cNvSpPr/>
          <p:nvPr/>
        </p:nvSpPr>
        <p:spPr>
          <a:xfrm>
            <a:off x="319504" y="1691743"/>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1" name="TextBox 5"/>
          <p:cNvSpPr txBox="1"/>
          <p:nvPr/>
        </p:nvSpPr>
        <p:spPr>
          <a:xfrm>
            <a:off x="1825942" y="3595837"/>
            <a:ext cx="2962919" cy="400110"/>
          </a:xfrm>
          <a:prstGeom prst="rect">
            <a:avLst/>
          </a:prstGeom>
          <a:noFill/>
          <a:ln w="9525">
            <a:noFill/>
          </a:ln>
        </p:spPr>
        <p:txBody>
          <a:bodyPr wrap="square" anchor="t">
            <a:spAutoFit/>
          </a:bodyPr>
          <a:lstStyle/>
          <a:p>
            <a:r>
              <a:rPr lang="zh-CN" altLang="en-US" sz="2000" b="1" dirty="0">
                <a:solidFill>
                  <a:schemeClr val="accent1"/>
                </a:solidFill>
                <a:latin typeface="微软雅黑" panose="020B0503020204020204" charset="-122"/>
                <a:ea typeface="微软雅黑" panose="020B0503020204020204" charset="-122"/>
              </a:rPr>
              <a:t>无法实时监测缺水情况</a:t>
            </a:r>
            <a:endParaRPr lang="en-US" altLang="zh-CN" sz="2000" b="1" dirty="0">
              <a:solidFill>
                <a:schemeClr val="accent1"/>
              </a:solidFill>
              <a:latin typeface="微软雅黑" panose="020B0503020204020204" charset="-122"/>
              <a:ea typeface="微软雅黑" panose="020B0503020204020204" charset="-122"/>
            </a:endParaRPr>
          </a:p>
        </p:txBody>
      </p:sp>
      <p:sp>
        <p:nvSpPr>
          <p:cNvPr id="12" name="Freeform 8"/>
          <p:cNvSpPr/>
          <p:nvPr/>
        </p:nvSpPr>
        <p:spPr>
          <a:xfrm>
            <a:off x="1519579" y="3639524"/>
            <a:ext cx="269875" cy="312737"/>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3" name="Oval 6"/>
          <p:cNvSpPr/>
          <p:nvPr/>
        </p:nvSpPr>
        <p:spPr>
          <a:xfrm>
            <a:off x="319505" y="3258524"/>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6" name="文本框 15"/>
          <p:cNvSpPr txBox="1"/>
          <p:nvPr/>
        </p:nvSpPr>
        <p:spPr>
          <a:xfrm>
            <a:off x="4569222" y="3323339"/>
            <a:ext cx="5158463" cy="874407"/>
          </a:xfrm>
          <a:prstGeom prst="rect">
            <a:avLst/>
          </a:prstGeom>
          <a:noFill/>
        </p:spPr>
        <p:txBody>
          <a:bodyPr wrap="square" rtlCol="0">
            <a:spAutoFit/>
          </a:bodyPr>
          <a:lstStyle/>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可能导致过度浇水或浇水不足，</a:t>
            </a:r>
            <a:r>
              <a:rPr lang="zh-CN" altLang="en-US" b="1" dirty="0">
                <a:latin typeface="微软雅黑" panose="020B0503020204020204" charset="-122"/>
                <a:ea typeface="微软雅黑" panose="020B0503020204020204" charset="-122"/>
              </a:rPr>
              <a:t>影响作物生长</a:t>
            </a:r>
            <a:endParaRPr lang="en-US" altLang="zh-CN" b="1" dirty="0">
              <a:latin typeface="微软雅黑" panose="020B0503020204020204" charset="-122"/>
              <a:ea typeface="微软雅黑" panose="020B0503020204020204" charset="-122"/>
            </a:endParaRPr>
          </a:p>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必须依靠</a:t>
            </a:r>
            <a:r>
              <a:rPr lang="zh-CN" altLang="en-US" b="1" dirty="0">
                <a:latin typeface="微软雅黑" panose="020B0503020204020204" charset="-122"/>
                <a:ea typeface="微软雅黑" panose="020B0503020204020204" charset="-122"/>
              </a:rPr>
              <a:t>人工干预</a:t>
            </a:r>
            <a:r>
              <a:rPr lang="zh-CN" altLang="en-US" dirty="0">
                <a:latin typeface="微软雅黑" panose="020B0503020204020204" charset="-122"/>
                <a:ea typeface="微软雅黑" panose="020B0503020204020204" charset="-122"/>
              </a:rPr>
              <a:t>指导</a:t>
            </a:r>
            <a:r>
              <a:rPr lang="zh-CN" altLang="en-US" sz="1600" dirty="0">
                <a:latin typeface="微软雅黑" panose="020B0503020204020204" charset="-122"/>
                <a:ea typeface="微软雅黑" panose="020B0503020204020204" charset="-122"/>
              </a:rPr>
              <a:t>浇水，缺乏自主性</a:t>
            </a:r>
            <a:endParaRPr lang="en-US" altLang="zh-CN" sz="1600" dirty="0">
              <a:latin typeface="微软雅黑" panose="020B0503020204020204" charset="-122"/>
              <a:ea typeface="微软雅黑" panose="020B0503020204020204" charset="-122"/>
            </a:endParaRPr>
          </a:p>
        </p:txBody>
      </p:sp>
      <p:sp>
        <p:nvSpPr>
          <p:cNvPr id="17" name="TextBox 5"/>
          <p:cNvSpPr txBox="1"/>
          <p:nvPr/>
        </p:nvSpPr>
        <p:spPr>
          <a:xfrm>
            <a:off x="1825942" y="5192518"/>
            <a:ext cx="2962919" cy="400110"/>
          </a:xfrm>
          <a:prstGeom prst="rect">
            <a:avLst/>
          </a:prstGeom>
          <a:noFill/>
          <a:ln w="9525">
            <a:noFill/>
          </a:ln>
        </p:spPr>
        <p:txBody>
          <a:bodyPr wrap="square" anchor="t">
            <a:spAutoFit/>
          </a:bodyPr>
          <a:lstStyle/>
          <a:p>
            <a:r>
              <a:rPr lang="zh-CN" altLang="en-US" sz="2000" b="1" dirty="0">
                <a:solidFill>
                  <a:schemeClr val="accent1"/>
                </a:solidFill>
                <a:latin typeface="微软雅黑" panose="020B0503020204020204" charset="-122"/>
                <a:ea typeface="微软雅黑" panose="020B0503020204020204" charset="-122"/>
              </a:rPr>
              <a:t>难以精确识别作物</a:t>
            </a:r>
            <a:endParaRPr lang="en-US" altLang="zh-CN" sz="2000" b="1" dirty="0">
              <a:solidFill>
                <a:schemeClr val="accent1"/>
              </a:solidFill>
              <a:latin typeface="微软雅黑" panose="020B0503020204020204" charset="-122"/>
              <a:ea typeface="微软雅黑" panose="020B0503020204020204" charset="-122"/>
            </a:endParaRPr>
          </a:p>
        </p:txBody>
      </p:sp>
      <p:sp>
        <p:nvSpPr>
          <p:cNvPr id="18" name="Freeform 8"/>
          <p:cNvSpPr/>
          <p:nvPr/>
        </p:nvSpPr>
        <p:spPr>
          <a:xfrm>
            <a:off x="1519579" y="5236205"/>
            <a:ext cx="269875" cy="312737"/>
          </a:xfrm>
          <a:custGeom>
            <a:avLst/>
            <a:gdLst/>
            <a:ahLst/>
            <a:cxnLst>
              <a:cxn ang="0">
                <a:pos x="2147483647" y="2147483647"/>
              </a:cxn>
              <a:cxn ang="0">
                <a:pos x="2147483647" y="2147483647"/>
              </a:cxn>
              <a:cxn ang="0">
                <a:pos x="0" y="2147483647"/>
              </a:cxn>
              <a:cxn ang="0">
                <a:pos x="0" y="2147483647"/>
              </a:cxn>
              <a:cxn ang="0">
                <a:pos x="0" y="0"/>
              </a:cxn>
              <a:cxn ang="0">
                <a:pos x="2147483647" y="2147483647"/>
              </a:cxn>
              <a:cxn ang="0">
                <a:pos x="2147483647" y="2147483647"/>
              </a:cxn>
            </a:cxnLst>
            <a:rect l="0" t="0" r="0" b="0"/>
            <a:pathLst>
              <a:path w="274" h="317">
                <a:moveTo>
                  <a:pt x="274" y="158"/>
                </a:moveTo>
                <a:lnTo>
                  <a:pt x="137" y="238"/>
                </a:lnTo>
                <a:lnTo>
                  <a:pt x="0" y="317"/>
                </a:lnTo>
                <a:lnTo>
                  <a:pt x="0" y="158"/>
                </a:lnTo>
                <a:lnTo>
                  <a:pt x="0" y="0"/>
                </a:lnTo>
                <a:lnTo>
                  <a:pt x="137" y="79"/>
                </a:lnTo>
                <a:lnTo>
                  <a:pt x="274" y="158"/>
                </a:lnTo>
                <a:close/>
              </a:path>
            </a:pathLst>
          </a:custGeom>
          <a:solidFill>
            <a:srgbClr val="113E6A"/>
          </a:solidFill>
          <a:ln w="9525">
            <a:noFill/>
          </a:ln>
        </p:spPr>
        <p:txBody>
          <a:bodyPr/>
          <a:lstStyle/>
          <a:p>
            <a:endParaRPr lang="zh-CN" altLang="en-US"/>
          </a:p>
        </p:txBody>
      </p:sp>
      <p:sp>
        <p:nvSpPr>
          <p:cNvPr id="19" name="Oval 6"/>
          <p:cNvSpPr/>
          <p:nvPr/>
        </p:nvSpPr>
        <p:spPr>
          <a:xfrm>
            <a:off x="319505" y="4855205"/>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pic>
        <p:nvPicPr>
          <p:cNvPr id="25" name="图片 24"/>
          <p:cNvPicPr>
            <a:picLocks noChangeAspect="1"/>
          </p:cNvPicPr>
          <p:nvPr/>
        </p:nvPicPr>
        <p:blipFill>
          <a:blip r:embed="rId2"/>
          <a:stretch>
            <a:fillRect/>
          </a:stretch>
        </p:blipFill>
        <p:spPr>
          <a:xfrm>
            <a:off x="483906" y="1830457"/>
            <a:ext cx="743522" cy="743522"/>
          </a:xfrm>
          <a:prstGeom prst="rect">
            <a:avLst/>
          </a:prstGeom>
        </p:spPr>
      </p:pic>
      <p:pic>
        <p:nvPicPr>
          <p:cNvPr id="27" name="图片 26"/>
          <p:cNvPicPr>
            <a:picLocks noChangeAspect="1"/>
          </p:cNvPicPr>
          <p:nvPr/>
        </p:nvPicPr>
        <p:blipFill>
          <a:blip r:embed="rId3"/>
          <a:stretch>
            <a:fillRect/>
          </a:stretch>
        </p:blipFill>
        <p:spPr>
          <a:xfrm>
            <a:off x="425614" y="3340379"/>
            <a:ext cx="890853" cy="890853"/>
          </a:xfrm>
          <a:prstGeom prst="rect">
            <a:avLst/>
          </a:prstGeom>
        </p:spPr>
      </p:pic>
      <p:pic>
        <p:nvPicPr>
          <p:cNvPr id="29" name="图片 28"/>
          <p:cNvPicPr>
            <a:picLocks noChangeAspect="1"/>
          </p:cNvPicPr>
          <p:nvPr/>
        </p:nvPicPr>
        <p:blipFill>
          <a:blip r:embed="rId4"/>
          <a:stretch>
            <a:fillRect/>
          </a:stretch>
        </p:blipFill>
        <p:spPr>
          <a:xfrm>
            <a:off x="443254" y="4959856"/>
            <a:ext cx="860651" cy="860651"/>
          </a:xfrm>
          <a:prstGeom prst="rect">
            <a:avLst/>
          </a:prstGeom>
        </p:spPr>
      </p:pic>
      <p:sp>
        <p:nvSpPr>
          <p:cNvPr id="30" name="文本框 29"/>
          <p:cNvSpPr txBox="1"/>
          <p:nvPr/>
        </p:nvSpPr>
        <p:spPr>
          <a:xfrm>
            <a:off x="4569222" y="4799001"/>
            <a:ext cx="5158463" cy="874407"/>
          </a:xfrm>
          <a:prstGeom prst="rect">
            <a:avLst/>
          </a:prstGeom>
          <a:noFill/>
        </p:spPr>
        <p:txBody>
          <a:bodyPr wrap="square" rtlCol="0">
            <a:spAutoFit/>
          </a:bodyPr>
          <a:lstStyle/>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浇水动作不够精确，造成</a:t>
            </a:r>
            <a:r>
              <a:rPr lang="zh-CN" altLang="en-US" b="1" dirty="0">
                <a:latin typeface="微软雅黑" panose="020B0503020204020204" charset="-122"/>
                <a:ea typeface="微软雅黑" panose="020B0503020204020204" charset="-122"/>
              </a:rPr>
              <a:t>水资源浪费</a:t>
            </a:r>
            <a:endParaRPr lang="en-US" altLang="zh-CN" b="1" dirty="0">
              <a:latin typeface="微软雅黑" panose="020B0503020204020204" charset="-122"/>
              <a:ea typeface="微软雅黑" panose="020B0503020204020204" charset="-122"/>
            </a:endParaRPr>
          </a:p>
          <a:p>
            <a:pPr marL="285750" indent="-285750">
              <a:lnSpc>
                <a:spcPct val="150000"/>
              </a:lnSpc>
              <a:buSzPct val="70000"/>
              <a:buFont typeface="Wingdings" panose="05000000000000000000" pitchFamily="2" charset="2"/>
              <a:buChar char="l"/>
            </a:pPr>
            <a:r>
              <a:rPr lang="zh-CN" altLang="en-US" sz="1600" dirty="0">
                <a:latin typeface="微软雅黑" panose="020B0503020204020204" charset="-122"/>
                <a:ea typeface="微软雅黑" panose="020B0503020204020204" charset="-122"/>
              </a:rPr>
              <a:t>无法工作在不同环境下，</a:t>
            </a:r>
            <a:r>
              <a:rPr lang="zh-CN" altLang="en-US" b="1" dirty="0">
                <a:latin typeface="微软雅黑" panose="020B0503020204020204" charset="-122"/>
                <a:ea typeface="微软雅黑" panose="020B0503020204020204" charset="-122"/>
              </a:rPr>
              <a:t>推广性差</a:t>
            </a:r>
            <a:endParaRPr lang="en-US" altLang="zh-CN" sz="1600" b="1" dirty="0">
              <a:latin typeface="微软雅黑" panose="020B0503020204020204" charset="-122"/>
              <a:ea typeface="微软雅黑" panose="020B0503020204020204" charset="-122"/>
            </a:endParaRPr>
          </a:p>
        </p:txBody>
      </p:sp>
      <p:pic>
        <p:nvPicPr>
          <p:cNvPr id="34" name="图片 33"/>
          <p:cNvPicPr>
            <a:picLocks noChangeAspect="1"/>
          </p:cNvPicPr>
          <p:nvPr/>
        </p:nvPicPr>
        <p:blipFill>
          <a:blip r:embed="rId5"/>
          <a:stretch>
            <a:fillRect/>
          </a:stretch>
        </p:blipFill>
        <p:spPr>
          <a:xfrm>
            <a:off x="9519743" y="1355572"/>
            <a:ext cx="2211413" cy="1667140"/>
          </a:xfrm>
          <a:prstGeom prst="rect">
            <a:avLst/>
          </a:prstGeom>
          <a:effectLst>
            <a:softEdge rad="127000"/>
          </a:effectLst>
        </p:spPr>
      </p:pic>
      <p:pic>
        <p:nvPicPr>
          <p:cNvPr id="36" name="图片 35"/>
          <p:cNvPicPr>
            <a:picLocks noChangeAspect="1"/>
          </p:cNvPicPr>
          <p:nvPr/>
        </p:nvPicPr>
        <p:blipFill>
          <a:blip r:embed="rId6"/>
          <a:stretch>
            <a:fillRect/>
          </a:stretch>
        </p:blipFill>
        <p:spPr>
          <a:xfrm>
            <a:off x="9519743" y="3091452"/>
            <a:ext cx="2291512" cy="1721617"/>
          </a:xfrm>
          <a:prstGeom prst="rect">
            <a:avLst/>
          </a:prstGeom>
          <a:effectLst>
            <a:softEdge rad="127000"/>
          </a:effectLst>
        </p:spPr>
      </p:pic>
      <p:pic>
        <p:nvPicPr>
          <p:cNvPr id="38" name="图片 37"/>
          <p:cNvPicPr>
            <a:picLocks noChangeAspect="1"/>
          </p:cNvPicPr>
          <p:nvPr/>
        </p:nvPicPr>
        <p:blipFill>
          <a:blip r:embed="rId7"/>
          <a:stretch>
            <a:fillRect/>
          </a:stretch>
        </p:blipFill>
        <p:spPr>
          <a:xfrm>
            <a:off x="9576573" y="4799001"/>
            <a:ext cx="2097751" cy="1987452"/>
          </a:xfrm>
          <a:prstGeom prst="rect">
            <a:avLst/>
          </a:prstGeom>
          <a:effectLst>
            <a:softEdge rad="127000"/>
          </a:effectLst>
        </p:spPr>
      </p:pic>
      <p:sp>
        <p:nvSpPr>
          <p:cNvPr id="39" name="矩形: 圆角 38"/>
          <p:cNvSpPr/>
          <p:nvPr/>
        </p:nvSpPr>
        <p:spPr bwMode="auto">
          <a:xfrm>
            <a:off x="4244874" y="6066925"/>
            <a:ext cx="3552094" cy="489677"/>
          </a:xfrm>
          <a:prstGeom prst="roundRect">
            <a:avLst/>
          </a:prstGeom>
          <a:solidFill>
            <a:srgbClr val="4472C4"/>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lnSpc>
                <a:spcPts val="3200"/>
              </a:lnSpc>
            </a:pPr>
            <a:r>
              <a:rPr lang="zh-CN" altLang="en-US" sz="2000" b="1" dirty="0">
                <a:solidFill>
                  <a:schemeClr val="bg1"/>
                </a:solidFill>
                <a:latin typeface="微软雅黑" panose="020B0503020204020204" charset="-122"/>
                <a:ea typeface="微软雅黑" panose="020B0503020204020204" charset="-122"/>
              </a:rPr>
              <a:t>限制了温室管理的智能化发展</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710815" cy="460375"/>
          </a:xfrm>
          <a:prstGeom prst="rect">
            <a:avLst/>
          </a:prstGeom>
          <a:noFill/>
        </p:spPr>
        <p:txBody>
          <a:bodyPr wrap="none" rtlCol="0">
            <a:spAutoFit/>
          </a:bodyPr>
          <a:lstStyle/>
          <a:p>
            <a:r>
              <a:rPr lang="en-US" altLang="zh-CN" sz="2400" b="1"/>
              <a:t>issues——</a:t>
            </a:r>
            <a:r>
              <a:rPr lang="zh-CN" altLang="en-US" sz="2400" b="1"/>
              <a:t>任务分配</a:t>
            </a:r>
          </a:p>
        </p:txBody>
      </p:sp>
      <p:pic>
        <p:nvPicPr>
          <p:cNvPr id="5" name="图片 4"/>
          <p:cNvPicPr>
            <a:picLocks noChangeAspect="1"/>
          </p:cNvPicPr>
          <p:nvPr>
            <p:custDataLst>
              <p:tags r:id="rId1"/>
            </p:custDataLst>
          </p:nvPr>
        </p:nvPicPr>
        <p:blipFill>
          <a:blip r:embed="rId3"/>
          <a:stretch>
            <a:fillRect/>
          </a:stretch>
        </p:blipFill>
        <p:spPr>
          <a:xfrm>
            <a:off x="767081" y="1415649"/>
            <a:ext cx="695121" cy="695121"/>
          </a:xfrm>
          <a:prstGeom prst="rect">
            <a:avLst/>
          </a:prstGeom>
        </p:spPr>
      </p:pic>
      <p:pic>
        <p:nvPicPr>
          <p:cNvPr id="7" name="图片 6">
            <a:extLst>
              <a:ext uri="{FF2B5EF4-FFF2-40B4-BE49-F238E27FC236}">
                <a16:creationId xmlns:a16="http://schemas.microsoft.com/office/drawing/2014/main" id="{F839337B-F3DB-645F-727C-E4CF8B5AE4B4}"/>
              </a:ext>
            </a:extLst>
          </p:cNvPr>
          <p:cNvPicPr>
            <a:picLocks noChangeAspect="1"/>
          </p:cNvPicPr>
          <p:nvPr/>
        </p:nvPicPr>
        <p:blipFill>
          <a:blip r:embed="rId4"/>
          <a:stretch>
            <a:fillRect/>
          </a:stretch>
        </p:blipFill>
        <p:spPr>
          <a:xfrm>
            <a:off x="1752883" y="1203016"/>
            <a:ext cx="9467850" cy="48958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710815" cy="460375"/>
          </a:xfrm>
          <a:prstGeom prst="rect">
            <a:avLst/>
          </a:prstGeom>
          <a:noFill/>
        </p:spPr>
        <p:txBody>
          <a:bodyPr wrap="none" rtlCol="0">
            <a:spAutoFit/>
          </a:bodyPr>
          <a:lstStyle/>
          <a:p>
            <a:r>
              <a:rPr lang="en-US" altLang="zh-CN" sz="2400" b="1"/>
              <a:t>issues——</a:t>
            </a:r>
            <a:r>
              <a:rPr lang="zh-CN" altLang="en-US" sz="2400" b="1"/>
              <a:t>进度控制</a:t>
            </a:r>
          </a:p>
        </p:txBody>
      </p:sp>
      <p:pic>
        <p:nvPicPr>
          <p:cNvPr id="5" name="图片 4"/>
          <p:cNvPicPr>
            <a:picLocks noChangeAspect="1"/>
          </p:cNvPicPr>
          <p:nvPr>
            <p:custDataLst>
              <p:tags r:id="rId1"/>
            </p:custDataLst>
          </p:nvPr>
        </p:nvPicPr>
        <p:blipFill>
          <a:blip r:embed="rId4"/>
          <a:stretch>
            <a:fillRect/>
          </a:stretch>
        </p:blipFill>
        <p:spPr>
          <a:xfrm>
            <a:off x="767081" y="1415649"/>
            <a:ext cx="695121" cy="695121"/>
          </a:xfrm>
          <a:prstGeom prst="rect">
            <a:avLst/>
          </a:prstGeom>
        </p:spPr>
      </p:pic>
      <p:pic>
        <p:nvPicPr>
          <p:cNvPr id="3" name="图片 2"/>
          <p:cNvPicPr>
            <a:picLocks noChangeAspect="1"/>
          </p:cNvPicPr>
          <p:nvPr>
            <p:custDataLst>
              <p:tags r:id="rId2"/>
            </p:custDataLst>
          </p:nvPr>
        </p:nvPicPr>
        <p:blipFill>
          <a:blip r:embed="rId5"/>
          <a:stretch>
            <a:fillRect/>
          </a:stretch>
        </p:blipFill>
        <p:spPr>
          <a:xfrm>
            <a:off x="1779270" y="1852930"/>
            <a:ext cx="9328150" cy="45015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710815" cy="460375"/>
          </a:xfrm>
          <a:prstGeom prst="rect">
            <a:avLst/>
          </a:prstGeom>
          <a:noFill/>
        </p:spPr>
        <p:txBody>
          <a:bodyPr wrap="none" rtlCol="0">
            <a:spAutoFit/>
          </a:bodyPr>
          <a:lstStyle/>
          <a:p>
            <a:r>
              <a:rPr lang="en-US" altLang="zh-CN" sz="2400" b="1"/>
              <a:t>issues——</a:t>
            </a:r>
            <a:r>
              <a:rPr lang="zh-CN" altLang="en-US" sz="2400" b="1"/>
              <a:t>进度控制</a:t>
            </a:r>
          </a:p>
        </p:txBody>
      </p:sp>
      <p:pic>
        <p:nvPicPr>
          <p:cNvPr id="5" name="图片 4"/>
          <p:cNvPicPr>
            <a:picLocks noChangeAspect="1"/>
          </p:cNvPicPr>
          <p:nvPr>
            <p:custDataLst>
              <p:tags r:id="rId1"/>
            </p:custDataLst>
          </p:nvPr>
        </p:nvPicPr>
        <p:blipFill>
          <a:blip r:embed="rId4"/>
          <a:stretch>
            <a:fillRect/>
          </a:stretch>
        </p:blipFill>
        <p:spPr>
          <a:xfrm>
            <a:off x="767081" y="1415649"/>
            <a:ext cx="695121" cy="695121"/>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1812925" y="1484630"/>
            <a:ext cx="9296400" cy="46875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526665" cy="460375"/>
          </a:xfrm>
          <a:prstGeom prst="rect">
            <a:avLst/>
          </a:prstGeom>
          <a:noFill/>
        </p:spPr>
        <p:txBody>
          <a:bodyPr wrap="none" rtlCol="0">
            <a:spAutoFit/>
          </a:bodyPr>
          <a:lstStyle/>
          <a:p>
            <a:r>
              <a:rPr lang="en-US" altLang="zh-CN" sz="2400" b="1"/>
              <a:t>Wiki——</a:t>
            </a:r>
            <a:r>
              <a:rPr lang="zh-CN" altLang="en-US" sz="2400" b="1"/>
              <a:t>提交规范</a:t>
            </a:r>
          </a:p>
        </p:txBody>
      </p:sp>
      <p:pic>
        <p:nvPicPr>
          <p:cNvPr id="2" name="图片 1"/>
          <p:cNvPicPr>
            <a:picLocks noChangeAspect="1"/>
          </p:cNvPicPr>
          <p:nvPr>
            <p:custDataLst>
              <p:tags r:id="rId1"/>
            </p:custDataLst>
          </p:nvPr>
        </p:nvPicPr>
        <p:blipFill>
          <a:blip r:embed="rId4"/>
          <a:stretch>
            <a:fillRect/>
          </a:stretch>
        </p:blipFill>
        <p:spPr>
          <a:xfrm>
            <a:off x="1658620" y="756285"/>
            <a:ext cx="9835515" cy="5976620"/>
          </a:xfrm>
          <a:prstGeom prst="rect">
            <a:avLst/>
          </a:prstGeom>
        </p:spPr>
      </p:pic>
      <p:pic>
        <p:nvPicPr>
          <p:cNvPr id="3" name="图片 2"/>
          <p:cNvPicPr>
            <a:picLocks noChangeAspect="1"/>
          </p:cNvPicPr>
          <p:nvPr>
            <p:custDataLst>
              <p:tags r:id="rId2"/>
            </p:custDataLst>
          </p:nvPr>
        </p:nvPicPr>
        <p:blipFill>
          <a:blip r:embed="rId5"/>
          <a:stretch>
            <a:fillRect/>
          </a:stretch>
        </p:blipFill>
        <p:spPr>
          <a:xfrm>
            <a:off x="671448" y="1582346"/>
            <a:ext cx="754256" cy="75425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2526665" cy="460375"/>
          </a:xfrm>
          <a:prstGeom prst="rect">
            <a:avLst/>
          </a:prstGeom>
          <a:noFill/>
        </p:spPr>
        <p:txBody>
          <a:bodyPr wrap="none" rtlCol="0">
            <a:spAutoFit/>
          </a:bodyPr>
          <a:lstStyle/>
          <a:p>
            <a:r>
              <a:rPr lang="en-US" altLang="zh-CN" sz="2400" b="1"/>
              <a:t>Wiki——</a:t>
            </a:r>
            <a:r>
              <a:rPr lang="zh-CN" altLang="en-US" sz="2400" b="1"/>
              <a:t>合并规范</a:t>
            </a:r>
          </a:p>
        </p:txBody>
      </p:sp>
      <p:pic>
        <p:nvPicPr>
          <p:cNvPr id="3" name="图片 2"/>
          <p:cNvPicPr>
            <a:picLocks noChangeAspect="1"/>
          </p:cNvPicPr>
          <p:nvPr>
            <p:custDataLst>
              <p:tags r:id="rId1"/>
            </p:custDataLst>
          </p:nvPr>
        </p:nvPicPr>
        <p:blipFill>
          <a:blip r:embed="rId4"/>
          <a:stretch>
            <a:fillRect/>
          </a:stretch>
        </p:blipFill>
        <p:spPr>
          <a:xfrm>
            <a:off x="2320925" y="756285"/>
            <a:ext cx="8851900" cy="5754370"/>
          </a:xfrm>
          <a:prstGeom prst="rect">
            <a:avLst/>
          </a:prstGeom>
        </p:spPr>
      </p:pic>
      <p:pic>
        <p:nvPicPr>
          <p:cNvPr id="7" name="图片 6"/>
          <p:cNvPicPr>
            <a:picLocks noChangeAspect="1"/>
          </p:cNvPicPr>
          <p:nvPr>
            <p:custDataLst>
              <p:tags r:id="rId2"/>
            </p:custDataLst>
          </p:nvPr>
        </p:nvPicPr>
        <p:blipFill>
          <a:blip r:embed="rId5"/>
          <a:stretch>
            <a:fillRect/>
          </a:stretch>
        </p:blipFill>
        <p:spPr>
          <a:xfrm>
            <a:off x="671448" y="1582346"/>
            <a:ext cx="754256" cy="7542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范围分析</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项目背景</a:t>
            </a:r>
          </a:p>
        </p:txBody>
      </p:sp>
      <p:sp>
        <p:nvSpPr>
          <p:cNvPr id="2" name="矩形 1"/>
          <p:cNvSpPr/>
          <p:nvPr/>
        </p:nvSpPr>
        <p:spPr bwMode="auto">
          <a:xfrm>
            <a:off x="948645" y="5398168"/>
            <a:ext cx="4533872" cy="950189"/>
          </a:xfrm>
          <a:prstGeom prst="rect">
            <a:avLst/>
          </a:prstGeom>
          <a:solidFill>
            <a:srgbClr val="00B0F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solidFill>
                  <a:schemeClr val="accent1"/>
                </a:solidFill>
                <a:latin typeface="微软雅黑" panose="020B0503020204020204" charset="-122"/>
                <a:ea typeface="微软雅黑" panose="020B0503020204020204" charset="-122"/>
              </a:rPr>
              <a:t>   </a:t>
            </a:r>
            <a:r>
              <a:rPr lang="zh-CN" altLang="en-US" sz="2000" b="1" dirty="0">
                <a:latin typeface="微软雅黑" panose="020B0503020204020204" charset="-122"/>
                <a:ea typeface="微软雅黑" panose="020B0503020204020204" charset="-122"/>
              </a:rPr>
              <a:t>嵌入式技术 </a:t>
            </a:r>
            <a:r>
              <a:rPr lang="zh-CN" altLang="en-US" dirty="0">
                <a:latin typeface="微软雅黑" panose="020B0503020204020204" charset="-122"/>
                <a:ea typeface="微软雅黑" panose="020B0503020204020204" charset="-122"/>
              </a:rPr>
              <a:t>与 </a:t>
            </a:r>
            <a:r>
              <a:rPr lang="zh-CN" altLang="en-US" sz="2000" b="1" dirty="0">
                <a:latin typeface="微软雅黑" panose="020B0503020204020204" charset="-122"/>
                <a:ea typeface="微软雅黑" panose="020B0503020204020204" charset="-122"/>
              </a:rPr>
              <a:t>人工智能</a:t>
            </a:r>
            <a:r>
              <a:rPr lang="zh-CN" altLang="en-US" dirty="0">
                <a:latin typeface="微软雅黑" panose="020B0503020204020204" charset="-122"/>
                <a:ea typeface="微软雅黑" panose="020B0503020204020204" charset="-122"/>
              </a:rPr>
              <a:t> 交叉融合</a:t>
            </a:r>
            <a:endParaRPr kumimoji="0" lang="zh-CN" altLang="en-US" sz="1800" b="0" i="0" u="none" strike="noStrike" cap="none" normalizeH="0" baseline="0" dirty="0">
              <a:ln>
                <a:noFill/>
              </a:ln>
              <a:effectLst/>
              <a:latin typeface="微软雅黑" panose="020B0503020204020204" charset="-122"/>
              <a:ea typeface="微软雅黑" panose="020B0503020204020204" charset="-122"/>
            </a:endParaRPr>
          </a:p>
        </p:txBody>
      </p:sp>
      <p:sp>
        <p:nvSpPr>
          <p:cNvPr id="5" name="矩形 4"/>
          <p:cNvSpPr/>
          <p:nvPr/>
        </p:nvSpPr>
        <p:spPr bwMode="auto">
          <a:xfrm>
            <a:off x="6580531" y="5398167"/>
            <a:ext cx="4732365" cy="950189"/>
          </a:xfrm>
          <a:prstGeom prst="rect">
            <a:avLst/>
          </a:prstGeom>
          <a:solidFill>
            <a:srgbClr val="00B05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latin typeface="+mj-ea"/>
                <a:ea typeface="+mj-ea"/>
              </a:rPr>
              <a:t>   </a:t>
            </a:r>
            <a:r>
              <a:rPr lang="zh-CN" altLang="en-US" sz="2000" b="1" dirty="0">
                <a:latin typeface="微软雅黑" panose="020B0503020204020204" charset="-122"/>
                <a:ea typeface="微软雅黑" panose="020B0503020204020204" charset="-122"/>
              </a:rPr>
              <a:t>管理技术 </a:t>
            </a:r>
            <a:r>
              <a:rPr lang="zh-CN" altLang="en-US" dirty="0">
                <a:latin typeface="微软雅黑" panose="020B0503020204020204" charset="-122"/>
                <a:ea typeface="微软雅黑" panose="020B0503020204020204" charset="-122"/>
              </a:rPr>
              <a:t>与 </a:t>
            </a:r>
            <a:r>
              <a:rPr lang="zh-CN" altLang="en-US" sz="2000" b="1" dirty="0">
                <a:latin typeface="微软雅黑" panose="020B0503020204020204" charset="-122"/>
                <a:ea typeface="微软雅黑" panose="020B0503020204020204" charset="-122"/>
              </a:rPr>
              <a:t>智能化水平 </a:t>
            </a:r>
            <a:r>
              <a:rPr lang="zh-CN" altLang="en-US" dirty="0">
                <a:latin typeface="微软雅黑" panose="020B0503020204020204" charset="-122"/>
                <a:ea typeface="微软雅黑" panose="020B0503020204020204" charset="-122"/>
              </a:rPr>
              <a:t>双重提升</a:t>
            </a:r>
            <a:endParaRPr kumimoji="0" lang="zh-CN" altLang="en-US" sz="1800" i="0" u="none" strike="noStrike" cap="none" normalizeH="0" baseline="0" dirty="0">
              <a:ln>
                <a:noFill/>
              </a:ln>
              <a:effectLst/>
              <a:latin typeface="微软雅黑" panose="020B0503020204020204" charset="-122"/>
              <a:ea typeface="微软雅黑" panose="020B0503020204020204" charset="-122"/>
            </a:endParaRPr>
          </a:p>
        </p:txBody>
      </p:sp>
      <p:sp>
        <p:nvSpPr>
          <p:cNvPr id="25" name="Freeform 7"/>
          <p:cNvSpPr/>
          <p:nvPr/>
        </p:nvSpPr>
        <p:spPr>
          <a:xfrm>
            <a:off x="4331676" y="2895134"/>
            <a:ext cx="1690102" cy="1626324"/>
          </a:xfrm>
          <a:custGeom>
            <a:avLst/>
            <a:gdLst/>
            <a:ahLst/>
            <a:cxnLst>
              <a:cxn ang="0">
                <a:pos x="2147483647" y="2147483647"/>
              </a:cxn>
              <a:cxn ang="0">
                <a:pos x="0" y="0"/>
              </a:cxn>
              <a:cxn ang="0">
                <a:pos x="2147483647" y="0"/>
              </a:cxn>
              <a:cxn ang="0">
                <a:pos x="2147483647" y="2147483647"/>
              </a:cxn>
              <a:cxn ang="0">
                <a:pos x="2147483647" y="2147483647"/>
              </a:cxn>
            </a:cxnLst>
            <a:rect l="0" t="0" r="0" b="0"/>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rgbClr val="113E6A"/>
          </a:solidFill>
          <a:ln w="9525">
            <a:noFill/>
          </a:ln>
        </p:spPr>
        <p:txBody>
          <a:bodyPr/>
          <a:lstStyle/>
          <a:p>
            <a:endParaRPr lang="zh-CN" altLang="en-US"/>
          </a:p>
        </p:txBody>
      </p:sp>
      <p:sp>
        <p:nvSpPr>
          <p:cNvPr id="26" name="Freeform 8"/>
          <p:cNvSpPr/>
          <p:nvPr/>
        </p:nvSpPr>
        <p:spPr>
          <a:xfrm>
            <a:off x="6088159" y="2846912"/>
            <a:ext cx="1676511" cy="1674546"/>
          </a:xfrm>
          <a:custGeom>
            <a:avLst/>
            <a:gdLst/>
            <a:ahLst/>
            <a:cxnLst>
              <a:cxn ang="0">
                <a:pos x="2147483647" y="0"/>
              </a:cxn>
              <a:cxn ang="0">
                <a:pos x="0" y="2147483647"/>
              </a:cxn>
              <a:cxn ang="0">
                <a:pos x="0" y="2147483647"/>
              </a:cxn>
              <a:cxn ang="0">
                <a:pos x="2147483647" y="0"/>
              </a:cxn>
              <a:cxn ang="0">
                <a:pos x="2147483647" y="0"/>
              </a:cxn>
            </a:cxnLst>
            <a:rect l="0" t="0" r="0" b="0"/>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rgbClr val="006BBC"/>
          </a:solidFill>
          <a:ln w="9525">
            <a:noFill/>
          </a:ln>
        </p:spPr>
        <p:txBody>
          <a:bodyPr/>
          <a:lstStyle/>
          <a:p>
            <a:endParaRPr lang="zh-CN" altLang="en-US"/>
          </a:p>
        </p:txBody>
      </p:sp>
      <p:sp>
        <p:nvSpPr>
          <p:cNvPr id="27" name="Freeform 6"/>
          <p:cNvSpPr/>
          <p:nvPr/>
        </p:nvSpPr>
        <p:spPr>
          <a:xfrm>
            <a:off x="4336529" y="1232028"/>
            <a:ext cx="1751630" cy="1614884"/>
          </a:xfrm>
          <a:custGeom>
            <a:avLst/>
            <a:gdLst/>
            <a:ahLst/>
            <a:cxnLst>
              <a:cxn ang="0">
                <a:pos x="0" y="2147483647"/>
              </a:cxn>
              <a:cxn ang="0">
                <a:pos x="2147483647" y="0"/>
              </a:cxn>
              <a:cxn ang="0">
                <a:pos x="2147483647" y="2147483647"/>
              </a:cxn>
              <a:cxn ang="0">
                <a:pos x="2147483647" y="2147483647"/>
              </a:cxn>
              <a:cxn ang="0">
                <a:pos x="0" y="2147483647"/>
              </a:cxn>
            </a:cxnLst>
            <a:rect l="0" t="0" r="0" b="0"/>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rgbClr val="006BBC"/>
          </a:solidFill>
          <a:ln w="9525">
            <a:noFill/>
          </a:ln>
        </p:spPr>
        <p:txBody>
          <a:bodyPr/>
          <a:lstStyle/>
          <a:p>
            <a:endParaRPr lang="zh-CN" altLang="en-US"/>
          </a:p>
        </p:txBody>
      </p:sp>
      <p:sp>
        <p:nvSpPr>
          <p:cNvPr id="28" name="Freeform 9"/>
          <p:cNvSpPr/>
          <p:nvPr/>
        </p:nvSpPr>
        <p:spPr>
          <a:xfrm>
            <a:off x="6185901" y="1232028"/>
            <a:ext cx="1578769" cy="1581540"/>
          </a:xfrm>
          <a:custGeom>
            <a:avLst/>
            <a:gdLst/>
            <a:ahLst/>
            <a:cxnLst>
              <a:cxn ang="0">
                <a:pos x="0" y="0"/>
              </a:cxn>
              <a:cxn ang="0">
                <a:pos x="2147483647" y="2147483647"/>
              </a:cxn>
              <a:cxn ang="0">
                <a:pos x="2147483647" y="2147483647"/>
              </a:cxn>
              <a:cxn ang="0">
                <a:pos x="0" y="2147483647"/>
              </a:cxn>
              <a:cxn ang="0">
                <a:pos x="0" y="0"/>
              </a:cxn>
            </a:cxnLst>
            <a:rect l="0" t="0" r="0" b="0"/>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rgbClr val="113E6A"/>
          </a:solidFill>
          <a:ln w="9525">
            <a:noFill/>
          </a:ln>
        </p:spPr>
        <p:txBody>
          <a:bodyPr/>
          <a:lstStyle/>
          <a:p>
            <a:endParaRPr lang="zh-CN" altLang="en-US"/>
          </a:p>
        </p:txBody>
      </p:sp>
      <p:sp>
        <p:nvSpPr>
          <p:cNvPr id="29" name="TextBox 8"/>
          <p:cNvSpPr txBox="1"/>
          <p:nvPr/>
        </p:nvSpPr>
        <p:spPr>
          <a:xfrm>
            <a:off x="4900131" y="2571968"/>
            <a:ext cx="2400300" cy="646331"/>
          </a:xfrm>
          <a:prstGeom prst="rect">
            <a:avLst/>
          </a:prstGeom>
          <a:noFill/>
          <a:ln w="9525">
            <a:noFill/>
          </a:ln>
        </p:spPr>
        <p:txBody>
          <a:bodyPr anchor="t">
            <a:spAutoFit/>
          </a:bodyPr>
          <a:lstStyle/>
          <a:p>
            <a:pPr algn="ctr"/>
            <a:r>
              <a:rPr lang="zh-CN" altLang="en-US" sz="3600" b="1" dirty="0">
                <a:latin typeface="微软雅黑" panose="020B0503020204020204" charset="-122"/>
                <a:ea typeface="微软雅黑" panose="020B0503020204020204" charset="-122"/>
              </a:rPr>
              <a:t>智能浇灌</a:t>
            </a:r>
            <a:endParaRPr lang="en-US" altLang="zh-CN" sz="3600" b="1" dirty="0">
              <a:latin typeface="微软雅黑" panose="020B0503020204020204" charset="-122"/>
              <a:ea typeface="微软雅黑" panose="020B0503020204020204" charset="-122"/>
            </a:endParaRPr>
          </a:p>
        </p:txBody>
      </p:sp>
      <p:sp>
        <p:nvSpPr>
          <p:cNvPr id="30" name="Freeform 11"/>
          <p:cNvSpPr/>
          <p:nvPr/>
        </p:nvSpPr>
        <p:spPr>
          <a:xfrm>
            <a:off x="4372945" y="1374295"/>
            <a:ext cx="388937" cy="388937"/>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0" y="0"/>
              </a:cxn>
            </a:cxnLst>
            <a:rect l="0" t="0" r="0" b="0"/>
            <a:pathLst>
              <a:path w="476" h="476">
                <a:moveTo>
                  <a:pt x="0" y="0"/>
                </a:moveTo>
                <a:lnTo>
                  <a:pt x="63" y="238"/>
                </a:lnTo>
                <a:lnTo>
                  <a:pt x="127" y="476"/>
                </a:lnTo>
                <a:lnTo>
                  <a:pt x="302" y="302"/>
                </a:lnTo>
                <a:lnTo>
                  <a:pt x="476" y="127"/>
                </a:lnTo>
                <a:lnTo>
                  <a:pt x="238" y="63"/>
                </a:lnTo>
                <a:lnTo>
                  <a:pt x="0" y="0"/>
                </a:lnTo>
                <a:close/>
              </a:path>
            </a:pathLst>
          </a:custGeom>
          <a:solidFill>
            <a:srgbClr val="113E6A"/>
          </a:solidFill>
          <a:ln w="9525">
            <a:noFill/>
          </a:ln>
        </p:spPr>
        <p:txBody>
          <a:bodyPr/>
          <a:lstStyle/>
          <a:p>
            <a:endParaRPr lang="zh-CN" altLang="en-US"/>
          </a:p>
        </p:txBody>
      </p:sp>
      <p:sp>
        <p:nvSpPr>
          <p:cNvPr id="32" name="Freeform 12"/>
          <p:cNvSpPr/>
          <p:nvPr/>
        </p:nvSpPr>
        <p:spPr>
          <a:xfrm>
            <a:off x="4530433" y="4170889"/>
            <a:ext cx="388937" cy="387350"/>
          </a:xfrm>
          <a:custGeom>
            <a:avLst/>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0"/>
              </a:cxn>
            </a:cxnLst>
            <a:rect l="0" t="0" r="0" b="0"/>
            <a:pathLst>
              <a:path w="477" h="476">
                <a:moveTo>
                  <a:pt x="128" y="0"/>
                </a:moveTo>
                <a:lnTo>
                  <a:pt x="64" y="238"/>
                </a:lnTo>
                <a:lnTo>
                  <a:pt x="0" y="476"/>
                </a:lnTo>
                <a:lnTo>
                  <a:pt x="238" y="413"/>
                </a:lnTo>
                <a:lnTo>
                  <a:pt x="477" y="349"/>
                </a:lnTo>
                <a:lnTo>
                  <a:pt x="302" y="174"/>
                </a:lnTo>
                <a:lnTo>
                  <a:pt x="128" y="0"/>
                </a:lnTo>
                <a:close/>
              </a:path>
            </a:pathLst>
          </a:custGeom>
          <a:solidFill>
            <a:srgbClr val="113E6A"/>
          </a:solidFill>
          <a:ln w="9525">
            <a:noFill/>
          </a:ln>
        </p:spPr>
        <p:txBody>
          <a:bodyPr/>
          <a:lstStyle/>
          <a:p>
            <a:endParaRPr lang="zh-CN" altLang="en-US"/>
          </a:p>
        </p:txBody>
      </p:sp>
      <p:sp>
        <p:nvSpPr>
          <p:cNvPr id="33" name="Freeform 13"/>
          <p:cNvSpPr/>
          <p:nvPr/>
        </p:nvSpPr>
        <p:spPr>
          <a:xfrm>
            <a:off x="7272632" y="4134108"/>
            <a:ext cx="387350" cy="387350"/>
          </a:xfrm>
          <a:custGeom>
            <a:avLst/>
            <a:gdLst/>
            <a:ahLst/>
            <a:cxnLst>
              <a:cxn ang="0">
                <a:pos x="2147483647" y="0"/>
              </a:cxn>
              <a:cxn ang="0">
                <a:pos x="2147483647" y="2147483647"/>
              </a:cxn>
              <a:cxn ang="0">
                <a:pos x="2147483647" y="2147483647"/>
              </a:cxn>
              <a:cxn ang="0">
                <a:pos x="2147483647" y="2147483647"/>
              </a:cxn>
              <a:cxn ang="0">
                <a:pos x="0" y="2147483647"/>
              </a:cxn>
              <a:cxn ang="0">
                <a:pos x="2147483647" y="2147483647"/>
              </a:cxn>
              <a:cxn ang="0">
                <a:pos x="2147483647" y="0"/>
              </a:cxn>
            </a:cxnLst>
            <a:rect l="0" t="0" r="0" b="0"/>
            <a:pathLst>
              <a:path w="477" h="476">
                <a:moveTo>
                  <a:pt x="349" y="0"/>
                </a:moveTo>
                <a:lnTo>
                  <a:pt x="413" y="238"/>
                </a:lnTo>
                <a:lnTo>
                  <a:pt x="477" y="476"/>
                </a:lnTo>
                <a:lnTo>
                  <a:pt x="238" y="413"/>
                </a:lnTo>
                <a:lnTo>
                  <a:pt x="0" y="349"/>
                </a:lnTo>
                <a:lnTo>
                  <a:pt x="175" y="174"/>
                </a:lnTo>
                <a:lnTo>
                  <a:pt x="349" y="0"/>
                </a:lnTo>
                <a:close/>
              </a:path>
            </a:pathLst>
          </a:custGeom>
          <a:solidFill>
            <a:srgbClr val="113E6A"/>
          </a:solidFill>
          <a:ln w="9525">
            <a:noFill/>
          </a:ln>
        </p:spPr>
        <p:txBody>
          <a:bodyPr/>
          <a:lstStyle/>
          <a:p>
            <a:endParaRPr lang="zh-CN" altLang="en-US"/>
          </a:p>
        </p:txBody>
      </p:sp>
      <p:sp>
        <p:nvSpPr>
          <p:cNvPr id="34" name="Freeform 10"/>
          <p:cNvSpPr/>
          <p:nvPr/>
        </p:nvSpPr>
        <p:spPr>
          <a:xfrm>
            <a:off x="7410922" y="1427049"/>
            <a:ext cx="388937" cy="388937"/>
          </a:xfrm>
          <a:custGeom>
            <a:avLst/>
            <a:gdLst/>
            <a:ahLst/>
            <a:cxnLst>
              <a:cxn ang="0">
                <a:pos x="2147483647" y="0"/>
              </a:cxn>
              <a:cxn ang="0">
                <a:pos x="2147483647" y="2147483647"/>
              </a:cxn>
              <a:cxn ang="0">
                <a:pos x="2147483647" y="2147483647"/>
              </a:cxn>
              <a:cxn ang="0">
                <a:pos x="2147483647" y="2147483647"/>
              </a:cxn>
              <a:cxn ang="0">
                <a:pos x="0" y="2147483647"/>
              </a:cxn>
              <a:cxn ang="0">
                <a:pos x="2147483647" y="2147483647"/>
              </a:cxn>
              <a:cxn ang="0">
                <a:pos x="2147483647" y="0"/>
              </a:cxn>
            </a:cxnLst>
            <a:rect l="0" t="0" r="0" b="0"/>
            <a:pathLst>
              <a:path w="477" h="476">
                <a:moveTo>
                  <a:pt x="477" y="0"/>
                </a:moveTo>
                <a:lnTo>
                  <a:pt x="413" y="238"/>
                </a:lnTo>
                <a:lnTo>
                  <a:pt x="349" y="476"/>
                </a:lnTo>
                <a:lnTo>
                  <a:pt x="175" y="302"/>
                </a:lnTo>
                <a:lnTo>
                  <a:pt x="0" y="127"/>
                </a:lnTo>
                <a:lnTo>
                  <a:pt x="239" y="63"/>
                </a:lnTo>
                <a:lnTo>
                  <a:pt x="477" y="0"/>
                </a:lnTo>
                <a:close/>
              </a:path>
            </a:pathLst>
          </a:custGeom>
          <a:solidFill>
            <a:srgbClr val="113E6A"/>
          </a:solidFill>
          <a:ln w="9525">
            <a:noFill/>
          </a:ln>
        </p:spPr>
        <p:txBody>
          <a:bodyPr/>
          <a:lstStyle/>
          <a:p>
            <a:endParaRPr lang="zh-CN" altLang="en-US"/>
          </a:p>
        </p:txBody>
      </p:sp>
      <p:sp>
        <p:nvSpPr>
          <p:cNvPr id="35" name="文本框 34"/>
          <p:cNvSpPr txBox="1"/>
          <p:nvPr/>
        </p:nvSpPr>
        <p:spPr>
          <a:xfrm>
            <a:off x="2542404" y="1183806"/>
            <a:ext cx="2210102" cy="46166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rPr>
              <a:t>建立地图</a:t>
            </a:r>
          </a:p>
        </p:txBody>
      </p:sp>
      <p:sp>
        <p:nvSpPr>
          <p:cNvPr id="36" name="文本框 35"/>
          <p:cNvSpPr txBox="1"/>
          <p:nvPr/>
        </p:nvSpPr>
        <p:spPr>
          <a:xfrm>
            <a:off x="7439494" y="1159852"/>
            <a:ext cx="2210102" cy="46166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rPr>
              <a:t>自主导航</a:t>
            </a:r>
          </a:p>
        </p:txBody>
      </p:sp>
      <p:sp>
        <p:nvSpPr>
          <p:cNvPr id="37" name="文本框 36"/>
          <p:cNvSpPr txBox="1"/>
          <p:nvPr/>
        </p:nvSpPr>
        <p:spPr>
          <a:xfrm>
            <a:off x="2632281" y="4338847"/>
            <a:ext cx="2210102" cy="46166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rPr>
              <a:t>动态避障</a:t>
            </a:r>
          </a:p>
        </p:txBody>
      </p:sp>
      <p:sp>
        <p:nvSpPr>
          <p:cNvPr id="38" name="文本框 37"/>
          <p:cNvSpPr txBox="1"/>
          <p:nvPr/>
        </p:nvSpPr>
        <p:spPr>
          <a:xfrm>
            <a:off x="7410922" y="4364563"/>
            <a:ext cx="2210102" cy="46166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rPr>
              <a:t>人机交互</a:t>
            </a:r>
          </a:p>
        </p:txBody>
      </p:sp>
      <p:pic>
        <p:nvPicPr>
          <p:cNvPr id="40" name="图片 39"/>
          <p:cNvPicPr>
            <a:picLocks noChangeAspect="1"/>
          </p:cNvPicPr>
          <p:nvPr/>
        </p:nvPicPr>
        <p:blipFill>
          <a:blip r:embed="rId2"/>
          <a:stretch>
            <a:fillRect/>
          </a:stretch>
        </p:blipFill>
        <p:spPr>
          <a:xfrm>
            <a:off x="1724385" y="861305"/>
            <a:ext cx="1081102" cy="1081102"/>
          </a:xfrm>
          <a:prstGeom prst="rect">
            <a:avLst/>
          </a:prstGeom>
        </p:spPr>
      </p:pic>
      <p:pic>
        <p:nvPicPr>
          <p:cNvPr id="42" name="图片 41"/>
          <p:cNvPicPr>
            <a:picLocks noChangeAspect="1"/>
          </p:cNvPicPr>
          <p:nvPr/>
        </p:nvPicPr>
        <p:blipFill>
          <a:blip r:embed="rId3"/>
          <a:stretch>
            <a:fillRect/>
          </a:stretch>
        </p:blipFill>
        <p:spPr>
          <a:xfrm>
            <a:off x="9364084" y="907540"/>
            <a:ext cx="1087574" cy="1087574"/>
          </a:xfrm>
          <a:prstGeom prst="rect">
            <a:avLst/>
          </a:prstGeom>
        </p:spPr>
      </p:pic>
      <p:pic>
        <p:nvPicPr>
          <p:cNvPr id="44" name="图片 43"/>
          <p:cNvPicPr>
            <a:picLocks noChangeAspect="1"/>
          </p:cNvPicPr>
          <p:nvPr/>
        </p:nvPicPr>
        <p:blipFill>
          <a:blip r:embed="rId4"/>
          <a:stretch>
            <a:fillRect/>
          </a:stretch>
        </p:blipFill>
        <p:spPr>
          <a:xfrm flipH="1">
            <a:off x="1711797" y="3917280"/>
            <a:ext cx="1208355" cy="1208355"/>
          </a:xfrm>
          <a:prstGeom prst="rect">
            <a:avLst/>
          </a:prstGeom>
        </p:spPr>
      </p:pic>
      <p:pic>
        <p:nvPicPr>
          <p:cNvPr id="52" name="图片 51"/>
          <p:cNvPicPr>
            <a:picLocks noChangeAspect="1"/>
          </p:cNvPicPr>
          <p:nvPr/>
        </p:nvPicPr>
        <p:blipFill>
          <a:blip r:embed="rId5"/>
          <a:stretch>
            <a:fillRect/>
          </a:stretch>
        </p:blipFill>
        <p:spPr>
          <a:xfrm>
            <a:off x="9357539" y="3623069"/>
            <a:ext cx="1502566" cy="1502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范围分析</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主要功能</a:t>
            </a:r>
          </a:p>
        </p:txBody>
      </p:sp>
      <p:sp>
        <p:nvSpPr>
          <p:cNvPr id="21" name="矩形 20"/>
          <p:cNvSpPr/>
          <p:nvPr/>
        </p:nvSpPr>
        <p:spPr bwMode="auto">
          <a:xfrm>
            <a:off x="765643" y="1451489"/>
            <a:ext cx="5174299" cy="4525800"/>
          </a:xfrm>
          <a:prstGeom prst="rect">
            <a:avLst/>
          </a:prstGeom>
          <a:solidFill>
            <a:srgbClr val="00B0F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solidFill>
                  <a:schemeClr val="accent1"/>
                </a:solidFill>
                <a:latin typeface="微软雅黑" panose="020B0503020204020204" charset="-122"/>
                <a:ea typeface="微软雅黑" panose="020B0503020204020204" charset="-122"/>
              </a:rPr>
              <a:t>   </a:t>
            </a:r>
            <a:endParaRPr kumimoji="0" lang="zh-CN" altLang="en-US" sz="1800" b="0" i="0" u="none" strike="noStrike" cap="none" normalizeH="0" baseline="0" dirty="0">
              <a:ln>
                <a:noFill/>
              </a:ln>
              <a:effectLst/>
              <a:latin typeface="微软雅黑" panose="020B0503020204020204" charset="-122"/>
              <a:ea typeface="微软雅黑" panose="020B0503020204020204" charset="-122"/>
            </a:endParaRPr>
          </a:p>
        </p:txBody>
      </p:sp>
      <p:sp>
        <p:nvSpPr>
          <p:cNvPr id="22" name="矩形 5"/>
          <p:cNvSpPr/>
          <p:nvPr/>
        </p:nvSpPr>
        <p:spPr>
          <a:xfrm>
            <a:off x="1921662" y="1297102"/>
            <a:ext cx="2862262" cy="491692"/>
          </a:xfrm>
          <a:prstGeom prst="rect">
            <a:avLst/>
          </a:prstGeom>
          <a:solidFill>
            <a:srgbClr val="113E6A"/>
          </a:solidFill>
          <a:ln w="9525">
            <a:noFill/>
          </a:ln>
        </p:spPr>
        <p:txBody>
          <a:bodyPr anchor="t"/>
          <a:lstStyle/>
          <a:p>
            <a:pPr algn="ctr"/>
            <a:r>
              <a:rPr lang="zh-CN" altLang="en-US" sz="2000" b="1" dirty="0">
                <a:solidFill>
                  <a:schemeClr val="bg1"/>
                </a:solidFill>
                <a:latin typeface="微软雅黑" panose="020B0503020204020204" charset="-122"/>
                <a:ea typeface="微软雅黑" panose="020B0503020204020204" charset="-122"/>
              </a:rPr>
              <a:t>可调节的工作模式</a:t>
            </a:r>
          </a:p>
        </p:txBody>
      </p:sp>
      <p:sp>
        <p:nvSpPr>
          <p:cNvPr id="27" name="矩形 26"/>
          <p:cNvSpPr/>
          <p:nvPr/>
        </p:nvSpPr>
        <p:spPr bwMode="auto">
          <a:xfrm>
            <a:off x="948408" y="2037346"/>
            <a:ext cx="4874130" cy="399717"/>
          </a:xfrm>
          <a:prstGeom prst="rect">
            <a:avLst/>
          </a:prstGeom>
          <a:solidFill>
            <a:schemeClr val="accent1">
              <a:alpha val="10196"/>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latin typeface="微软雅黑" panose="020B0503020204020204" charset="-122"/>
                <a:ea typeface="微软雅黑" panose="020B0503020204020204" charset="-122"/>
              </a:rPr>
              <a:t>花盆缺水巡检模式</a:t>
            </a:r>
            <a:endParaRPr kumimoji="0" lang="en-US" altLang="zh-CN" sz="1800" b="0" i="0" u="none" strike="noStrike" cap="none" normalizeH="0" baseline="0" dirty="0">
              <a:ln>
                <a:noFill/>
              </a:ln>
              <a:effectLst/>
              <a:latin typeface="微软雅黑" panose="020B0503020204020204" charset="-122"/>
              <a:ea typeface="微软雅黑" panose="020B0503020204020204" charset="-122"/>
            </a:endParaRPr>
          </a:p>
        </p:txBody>
      </p:sp>
      <p:sp>
        <p:nvSpPr>
          <p:cNvPr id="29" name="矩形 28"/>
          <p:cNvSpPr/>
          <p:nvPr/>
        </p:nvSpPr>
        <p:spPr bwMode="auto">
          <a:xfrm>
            <a:off x="950247" y="3337786"/>
            <a:ext cx="4874130" cy="399717"/>
          </a:xfrm>
          <a:prstGeom prst="rect">
            <a:avLst/>
          </a:prstGeom>
          <a:solidFill>
            <a:schemeClr val="accent1">
              <a:alpha val="10196"/>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effectLst/>
                <a:latin typeface="微软雅黑" panose="020B0503020204020204" charset="-122"/>
                <a:ea typeface="微软雅黑" panose="020B0503020204020204" charset="-122"/>
              </a:rPr>
              <a:t>指定位置巡检模式</a:t>
            </a:r>
            <a:endParaRPr kumimoji="0" lang="en-US" altLang="zh-CN" sz="1800" b="0" i="0" u="none" strike="noStrike" cap="none" normalizeH="0" baseline="0" dirty="0">
              <a:ln>
                <a:noFill/>
              </a:ln>
              <a:effectLst/>
              <a:latin typeface="微软雅黑" panose="020B0503020204020204" charset="-122"/>
              <a:ea typeface="微软雅黑" panose="020B0503020204020204" charset="-122"/>
            </a:endParaRPr>
          </a:p>
        </p:txBody>
      </p:sp>
      <p:sp>
        <p:nvSpPr>
          <p:cNvPr id="30" name="矩形 29"/>
          <p:cNvSpPr/>
          <p:nvPr/>
        </p:nvSpPr>
        <p:spPr bwMode="auto">
          <a:xfrm>
            <a:off x="948408" y="4575556"/>
            <a:ext cx="4874130" cy="399717"/>
          </a:xfrm>
          <a:prstGeom prst="rect">
            <a:avLst/>
          </a:prstGeom>
          <a:solidFill>
            <a:schemeClr val="accent1">
              <a:alpha val="10196"/>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effectLst/>
                <a:latin typeface="微软雅黑" panose="020B0503020204020204" charset="-122"/>
                <a:ea typeface="微软雅黑" panose="020B0503020204020204" charset="-122"/>
              </a:rPr>
              <a:t>巡检自动浇水模式</a:t>
            </a:r>
            <a:endParaRPr kumimoji="0" lang="en-US" altLang="zh-CN" sz="1800" b="0" i="0" u="none" strike="noStrike" cap="none" normalizeH="0" baseline="0" dirty="0">
              <a:ln>
                <a:noFill/>
              </a:ln>
              <a:effectLst/>
              <a:latin typeface="微软雅黑" panose="020B0503020204020204" charset="-122"/>
              <a:ea typeface="微软雅黑" panose="020B0503020204020204" charset="-122"/>
            </a:endParaRPr>
          </a:p>
        </p:txBody>
      </p:sp>
      <p:sp>
        <p:nvSpPr>
          <p:cNvPr id="31" name="文本框 30"/>
          <p:cNvSpPr txBox="1"/>
          <p:nvPr/>
        </p:nvSpPr>
        <p:spPr>
          <a:xfrm>
            <a:off x="1048465" y="2388436"/>
            <a:ext cx="4874130" cy="792205"/>
          </a:xfrm>
          <a:prstGeom prst="rect">
            <a:avLst/>
          </a:prstGeom>
          <a:noFill/>
        </p:spPr>
        <p:txBody>
          <a:bodyPr wrap="square" rtlCol="0">
            <a:spAutoFit/>
          </a:bodyPr>
          <a:lstStyle/>
          <a:p>
            <a:pPr algn="ctr">
              <a:lnSpc>
                <a:spcPct val="150000"/>
              </a:lnSpc>
            </a:pPr>
            <a:r>
              <a:rPr lang="zh-CN" altLang="zh-CN" sz="1600" kern="100" dirty="0">
                <a:effectLst/>
                <a:latin typeface="微软雅黑" panose="020B0503020204020204" charset="-122"/>
                <a:ea typeface="微软雅黑" panose="020B0503020204020204" charset="-122"/>
                <a:cs typeface="宋体" panose="02010600030101010101" pitchFamily="2" charset="-122"/>
              </a:rPr>
              <a:t>对于缺水的花盆，记录并上报其位置信息</a:t>
            </a:r>
            <a:endParaRPr lang="en-US" altLang="zh-CN" sz="1600" kern="100" dirty="0">
              <a:effectLst/>
              <a:latin typeface="微软雅黑" panose="020B0503020204020204" charset="-122"/>
              <a:ea typeface="微软雅黑" panose="020B0503020204020204" charset="-122"/>
              <a:cs typeface="宋体" panose="02010600030101010101" pitchFamily="2" charset="-122"/>
            </a:endParaRPr>
          </a:p>
          <a:p>
            <a:pPr algn="ctr">
              <a:lnSpc>
                <a:spcPct val="150000"/>
              </a:lnSpc>
            </a:pPr>
            <a:r>
              <a:rPr lang="zh-CN" altLang="en-US" sz="1600" kern="100" dirty="0">
                <a:effectLst/>
                <a:latin typeface="微软雅黑" panose="020B0503020204020204" charset="-122"/>
                <a:ea typeface="微软雅黑" panose="020B0503020204020204" charset="-122"/>
                <a:cs typeface="宋体" panose="02010600030101010101" pitchFamily="2" charset="-122"/>
              </a:rPr>
              <a:t>便于后续浇水操作</a:t>
            </a:r>
            <a:endParaRPr lang="zh-CN" altLang="en-US" dirty="0"/>
          </a:p>
        </p:txBody>
      </p:sp>
      <p:sp>
        <p:nvSpPr>
          <p:cNvPr id="32" name="文本框 31"/>
          <p:cNvSpPr txBox="1"/>
          <p:nvPr/>
        </p:nvSpPr>
        <p:spPr>
          <a:xfrm>
            <a:off x="1048465" y="3704778"/>
            <a:ext cx="4874130" cy="787523"/>
          </a:xfrm>
          <a:prstGeom prst="rect">
            <a:avLst/>
          </a:prstGeom>
          <a:noFill/>
        </p:spPr>
        <p:txBody>
          <a:bodyPr wrap="square" rtlCol="0">
            <a:spAutoFit/>
          </a:bodyPr>
          <a:lstStyle/>
          <a:p>
            <a:pPr algn="ctr">
              <a:lnSpc>
                <a:spcPct val="150000"/>
              </a:lnSpc>
            </a:pPr>
            <a:r>
              <a:rPr lang="zh-CN" altLang="en-US" sz="1600" kern="100" dirty="0">
                <a:effectLst/>
                <a:latin typeface="微软雅黑" panose="020B0503020204020204" charset="-122"/>
                <a:ea typeface="微软雅黑" panose="020B0503020204020204" charset="-122"/>
                <a:cs typeface="宋体" panose="02010600030101010101" pitchFamily="2" charset="-122"/>
              </a:rPr>
              <a:t>用户指定花盆位置</a:t>
            </a:r>
            <a:endParaRPr lang="en-US" altLang="zh-CN" sz="1600" kern="100" dirty="0">
              <a:effectLst/>
              <a:latin typeface="微软雅黑" panose="020B0503020204020204" charset="-122"/>
              <a:ea typeface="微软雅黑" panose="020B0503020204020204" charset="-122"/>
              <a:cs typeface="宋体" panose="02010600030101010101" pitchFamily="2" charset="-122"/>
            </a:endParaRPr>
          </a:p>
          <a:p>
            <a:pPr algn="ctr">
              <a:lnSpc>
                <a:spcPct val="150000"/>
              </a:lnSpc>
            </a:pPr>
            <a:r>
              <a:rPr lang="zh-CN" altLang="en-US" sz="1600" kern="100" dirty="0">
                <a:effectLst/>
                <a:latin typeface="微软雅黑" panose="020B0503020204020204" charset="-122"/>
                <a:ea typeface="微软雅黑" panose="020B0503020204020204" charset="-122"/>
                <a:cs typeface="宋体" panose="02010600030101010101" pitchFamily="2" charset="-122"/>
              </a:rPr>
              <a:t>机器人到达指定位置浇水</a:t>
            </a:r>
            <a:endParaRPr lang="en-US" altLang="zh-CN" sz="1600" kern="100" dirty="0">
              <a:effectLst/>
              <a:latin typeface="微软雅黑" panose="020B0503020204020204" charset="-122"/>
              <a:ea typeface="微软雅黑" panose="020B0503020204020204" charset="-122"/>
              <a:cs typeface="宋体" panose="02010600030101010101" pitchFamily="2" charset="-122"/>
            </a:endParaRPr>
          </a:p>
        </p:txBody>
      </p:sp>
      <p:sp>
        <p:nvSpPr>
          <p:cNvPr id="33" name="文本框 32"/>
          <p:cNvSpPr txBox="1"/>
          <p:nvPr/>
        </p:nvSpPr>
        <p:spPr>
          <a:xfrm>
            <a:off x="1015784" y="5069207"/>
            <a:ext cx="4874130" cy="787523"/>
          </a:xfrm>
          <a:prstGeom prst="rect">
            <a:avLst/>
          </a:prstGeom>
          <a:noFill/>
        </p:spPr>
        <p:txBody>
          <a:bodyPr wrap="square" rtlCol="0">
            <a:spAutoFit/>
          </a:bodyPr>
          <a:lstStyle/>
          <a:p>
            <a:pPr algn="ctr">
              <a:lnSpc>
                <a:spcPct val="150000"/>
              </a:lnSpc>
            </a:pPr>
            <a:r>
              <a:rPr lang="zh-CN" altLang="en-US" sz="1600" kern="100" dirty="0">
                <a:effectLst/>
                <a:latin typeface="微软雅黑" panose="020B0503020204020204" charset="-122"/>
                <a:ea typeface="微软雅黑" panose="020B0503020204020204" charset="-122"/>
                <a:cs typeface="宋体" panose="02010600030101010101" pitchFamily="2" charset="-122"/>
              </a:rPr>
              <a:t>机器人在巡检过程中检测花盆水分</a:t>
            </a:r>
            <a:endParaRPr lang="en-US" altLang="zh-CN" sz="1600" kern="100" dirty="0">
              <a:effectLst/>
              <a:latin typeface="微软雅黑" panose="020B0503020204020204" charset="-122"/>
              <a:ea typeface="微软雅黑" panose="020B0503020204020204" charset="-122"/>
              <a:cs typeface="宋体" panose="02010600030101010101" pitchFamily="2" charset="-122"/>
            </a:endParaRPr>
          </a:p>
          <a:p>
            <a:pPr algn="ctr">
              <a:lnSpc>
                <a:spcPct val="150000"/>
              </a:lnSpc>
            </a:pPr>
            <a:r>
              <a:rPr lang="zh-CN" altLang="en-US" sz="1600" kern="100" dirty="0">
                <a:latin typeface="微软雅黑" panose="020B0503020204020204" charset="-122"/>
                <a:ea typeface="微软雅黑" panose="020B0503020204020204" charset="-122"/>
                <a:cs typeface="宋体" panose="02010600030101010101" pitchFamily="2" charset="-122"/>
              </a:rPr>
              <a:t>对缺水花盆进行补水</a:t>
            </a:r>
            <a:endParaRPr lang="en-US" altLang="zh-CN" sz="1600" kern="100" dirty="0">
              <a:effectLst/>
              <a:latin typeface="微软雅黑" panose="020B0503020204020204" charset="-122"/>
              <a:ea typeface="微软雅黑" panose="020B0503020204020204" charset="-122"/>
              <a:cs typeface="宋体" panose="02010600030101010101" pitchFamily="2" charset="-122"/>
            </a:endParaRPr>
          </a:p>
        </p:txBody>
      </p:sp>
      <p:sp>
        <p:nvSpPr>
          <p:cNvPr id="42" name="矩形 41"/>
          <p:cNvSpPr/>
          <p:nvPr/>
        </p:nvSpPr>
        <p:spPr bwMode="auto">
          <a:xfrm>
            <a:off x="6582475" y="1448321"/>
            <a:ext cx="4515454" cy="1977986"/>
          </a:xfrm>
          <a:prstGeom prst="rect">
            <a:avLst/>
          </a:prstGeom>
          <a:solidFill>
            <a:srgbClr val="92D05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solidFill>
                  <a:schemeClr val="accent1"/>
                </a:solidFill>
                <a:latin typeface="微软雅黑" panose="020B0503020204020204" charset="-122"/>
                <a:ea typeface="微软雅黑" panose="020B0503020204020204" charset="-122"/>
              </a:rPr>
              <a:t>   </a:t>
            </a:r>
            <a:endParaRPr kumimoji="0" lang="zh-CN" altLang="en-US" sz="1800" b="0" i="0" u="none" strike="noStrike" cap="none" normalizeH="0" baseline="0" dirty="0">
              <a:ln>
                <a:noFill/>
              </a:ln>
              <a:effectLst/>
              <a:latin typeface="微软雅黑" panose="020B0503020204020204" charset="-122"/>
              <a:ea typeface="微软雅黑" panose="020B0503020204020204" charset="-122"/>
            </a:endParaRPr>
          </a:p>
        </p:txBody>
      </p:sp>
      <p:sp>
        <p:nvSpPr>
          <p:cNvPr id="43" name="矩形 5"/>
          <p:cNvSpPr/>
          <p:nvPr/>
        </p:nvSpPr>
        <p:spPr>
          <a:xfrm>
            <a:off x="7867540" y="1297102"/>
            <a:ext cx="1941613" cy="491692"/>
          </a:xfrm>
          <a:prstGeom prst="rect">
            <a:avLst/>
          </a:prstGeom>
          <a:solidFill>
            <a:srgbClr val="113E6A"/>
          </a:solidFill>
          <a:ln w="9525">
            <a:noFill/>
          </a:ln>
        </p:spPr>
        <p:txBody>
          <a:bodyPr anchor="t"/>
          <a:lstStyle/>
          <a:p>
            <a:pPr algn="ctr"/>
            <a:r>
              <a:rPr lang="zh-CN" altLang="en-US" sz="2000" b="1" dirty="0">
                <a:solidFill>
                  <a:schemeClr val="bg1"/>
                </a:solidFill>
                <a:latin typeface="微软雅黑" panose="020B0503020204020204" charset="-122"/>
                <a:ea typeface="微软雅黑" panose="020B0503020204020204" charset="-122"/>
              </a:rPr>
              <a:t>环境感知</a:t>
            </a:r>
          </a:p>
        </p:txBody>
      </p:sp>
      <p:sp>
        <p:nvSpPr>
          <p:cNvPr id="44" name="矩形 43"/>
          <p:cNvSpPr/>
          <p:nvPr/>
        </p:nvSpPr>
        <p:spPr bwMode="auto">
          <a:xfrm>
            <a:off x="7364573" y="1939563"/>
            <a:ext cx="2947546" cy="399717"/>
          </a:xfrm>
          <a:prstGeom prst="rect">
            <a:avLst/>
          </a:prstGeom>
          <a:solidFill>
            <a:srgbClr val="00B05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1800" b="0" i="0" u="none" strike="noStrike" cap="none" normalizeH="0" baseline="0" dirty="0">
                <a:ln>
                  <a:noFill/>
                </a:ln>
                <a:effectLst/>
                <a:latin typeface="微软雅黑" panose="020B0503020204020204" charset="-122"/>
                <a:ea typeface="微软雅黑" panose="020B0503020204020204" charset="-122"/>
              </a:rPr>
              <a:t>动态避障功能</a:t>
            </a:r>
            <a:endParaRPr kumimoji="0" lang="en-US" altLang="zh-CN" sz="1800" b="0" i="0" u="none" strike="noStrike" cap="none" normalizeH="0" baseline="0" dirty="0">
              <a:ln>
                <a:noFill/>
              </a:ln>
              <a:effectLst/>
              <a:latin typeface="微软雅黑" panose="020B0503020204020204" charset="-122"/>
              <a:ea typeface="微软雅黑" panose="020B0503020204020204" charset="-122"/>
            </a:endParaRPr>
          </a:p>
        </p:txBody>
      </p:sp>
      <p:sp>
        <p:nvSpPr>
          <p:cNvPr id="50" name="文本框 49"/>
          <p:cNvSpPr txBox="1"/>
          <p:nvPr/>
        </p:nvSpPr>
        <p:spPr>
          <a:xfrm>
            <a:off x="7364573" y="2379084"/>
            <a:ext cx="2947546" cy="874407"/>
          </a:xfrm>
          <a:prstGeom prst="rect">
            <a:avLst/>
          </a:prstGeom>
          <a:noFill/>
        </p:spPr>
        <p:txBody>
          <a:bodyPr wrap="square" rtlCol="0">
            <a:spAutoFit/>
          </a:bodyPr>
          <a:lstStyle/>
          <a:p>
            <a:pPr algn="ctr">
              <a:lnSpc>
                <a:spcPct val="150000"/>
              </a:lnSpc>
            </a:pPr>
            <a:r>
              <a:rPr lang="en-US" altLang="zh-CN" kern="100" dirty="0">
                <a:latin typeface="微软雅黑" panose="020B0503020204020204" charset="-122"/>
                <a:ea typeface="微软雅黑" panose="020B0503020204020204" charset="-122"/>
                <a:cs typeface="宋体" panose="02010600030101010101" pitchFamily="2" charset="-122"/>
              </a:rPr>
              <a:t> </a:t>
            </a:r>
            <a:r>
              <a:rPr lang="zh-CN" altLang="zh-CN" sz="1800" kern="100" dirty="0">
                <a:effectLst/>
                <a:latin typeface="微软雅黑" panose="020B0503020204020204" charset="-122"/>
                <a:ea typeface="微软雅黑" panose="020B0503020204020204" charset="-122"/>
                <a:cs typeface="宋体" panose="02010600030101010101" pitchFamily="2" charset="-122"/>
              </a:rPr>
              <a:t>机器人具备环境感知</a:t>
            </a:r>
            <a:r>
              <a:rPr lang="zh-CN" altLang="en-US" sz="1800" kern="100" dirty="0">
                <a:effectLst/>
                <a:latin typeface="微软雅黑" panose="020B0503020204020204" charset="-122"/>
                <a:ea typeface="微软雅黑" panose="020B0503020204020204" charset="-122"/>
                <a:cs typeface="宋体" panose="02010600030101010101" pitchFamily="2" charset="-122"/>
              </a:rPr>
              <a:t>能力</a:t>
            </a:r>
            <a:endParaRPr lang="en-US" altLang="zh-CN" sz="1800" kern="100" dirty="0">
              <a:effectLst/>
              <a:latin typeface="微软雅黑" panose="020B0503020204020204" charset="-122"/>
              <a:ea typeface="微软雅黑" panose="020B0503020204020204" charset="-122"/>
              <a:cs typeface="宋体" panose="02010600030101010101" pitchFamily="2" charset="-122"/>
            </a:endParaRPr>
          </a:p>
          <a:p>
            <a:pPr algn="ctr">
              <a:lnSpc>
                <a:spcPct val="150000"/>
              </a:lnSpc>
            </a:pPr>
            <a:r>
              <a:rPr lang="zh-CN" altLang="zh-CN" sz="1800" kern="100" dirty="0">
                <a:effectLst/>
                <a:latin typeface="微软雅黑" panose="020B0503020204020204" charset="-122"/>
                <a:ea typeface="微软雅黑" panose="020B0503020204020204" charset="-122"/>
                <a:cs typeface="宋体" panose="02010600030101010101" pitchFamily="2" charset="-122"/>
              </a:rPr>
              <a:t>能够识别并动态避开障碍物</a:t>
            </a:r>
            <a:endParaRPr lang="zh-CN" altLang="zh-CN" sz="1800" kern="100" dirty="0">
              <a:effectLst/>
              <a:latin typeface="微软雅黑" panose="020B0503020204020204" charset="-122"/>
              <a:ea typeface="微软雅黑" panose="020B0503020204020204" charset="-122"/>
            </a:endParaRPr>
          </a:p>
        </p:txBody>
      </p:sp>
      <p:sp>
        <p:nvSpPr>
          <p:cNvPr id="51" name="矩形 50"/>
          <p:cNvSpPr/>
          <p:nvPr/>
        </p:nvSpPr>
        <p:spPr bwMode="auto">
          <a:xfrm>
            <a:off x="6582475" y="3655027"/>
            <a:ext cx="4515454" cy="2322262"/>
          </a:xfrm>
          <a:prstGeom prst="rect">
            <a:avLst/>
          </a:prstGeom>
          <a:solidFill>
            <a:srgbClr val="7030A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solidFill>
                  <a:schemeClr val="accent1"/>
                </a:solidFill>
                <a:latin typeface="微软雅黑" panose="020B0503020204020204" charset="-122"/>
                <a:ea typeface="微软雅黑" panose="020B0503020204020204" charset="-122"/>
              </a:rPr>
              <a:t>   </a:t>
            </a:r>
            <a:endParaRPr kumimoji="0" lang="zh-CN" altLang="en-US" sz="1800" b="0" i="0" u="none" strike="noStrike" cap="none" normalizeH="0" baseline="0" dirty="0">
              <a:ln>
                <a:noFill/>
              </a:ln>
              <a:effectLst/>
              <a:latin typeface="微软雅黑" panose="020B0503020204020204" charset="-122"/>
              <a:ea typeface="微软雅黑" panose="020B0503020204020204" charset="-122"/>
            </a:endParaRPr>
          </a:p>
        </p:txBody>
      </p:sp>
      <p:sp>
        <p:nvSpPr>
          <p:cNvPr id="52" name="矩形 5"/>
          <p:cNvSpPr/>
          <p:nvPr/>
        </p:nvSpPr>
        <p:spPr>
          <a:xfrm>
            <a:off x="7867540" y="3503809"/>
            <a:ext cx="1941613" cy="491692"/>
          </a:xfrm>
          <a:prstGeom prst="rect">
            <a:avLst/>
          </a:prstGeom>
          <a:solidFill>
            <a:srgbClr val="113E6A"/>
          </a:solidFill>
          <a:ln w="9525">
            <a:noFill/>
          </a:ln>
        </p:spPr>
        <p:txBody>
          <a:bodyPr anchor="t"/>
          <a:lstStyle/>
          <a:p>
            <a:pPr algn="ctr"/>
            <a:r>
              <a:rPr lang="zh-CN" altLang="en-US" sz="2000" b="1" dirty="0">
                <a:solidFill>
                  <a:schemeClr val="bg1"/>
                </a:solidFill>
                <a:latin typeface="微软雅黑" panose="020B0503020204020204" charset="-122"/>
                <a:ea typeface="微软雅黑" panose="020B0503020204020204" charset="-122"/>
              </a:rPr>
              <a:t>人机交互</a:t>
            </a:r>
          </a:p>
        </p:txBody>
      </p:sp>
      <p:sp>
        <p:nvSpPr>
          <p:cNvPr id="53" name="矩形 52"/>
          <p:cNvSpPr/>
          <p:nvPr/>
        </p:nvSpPr>
        <p:spPr bwMode="auto">
          <a:xfrm>
            <a:off x="7364573" y="4237287"/>
            <a:ext cx="2947546" cy="399717"/>
          </a:xfrm>
          <a:prstGeom prst="rect">
            <a:avLst/>
          </a:prstGeom>
          <a:solidFill>
            <a:srgbClr val="7030A0">
              <a:alpha val="10196"/>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r>
              <a:rPr lang="zh-CN" altLang="en-US" dirty="0">
                <a:latin typeface="微软雅黑" panose="020B0503020204020204" charset="-122"/>
                <a:ea typeface="微软雅黑" panose="020B0503020204020204" charset="-122"/>
              </a:rPr>
              <a:t>用户友好界面</a:t>
            </a:r>
            <a:endParaRPr kumimoji="0" lang="en-US" altLang="zh-CN" sz="1800" b="0" i="0" u="none" strike="noStrike" cap="none" normalizeH="0" baseline="0" dirty="0">
              <a:ln>
                <a:noFill/>
              </a:ln>
              <a:effectLst/>
              <a:latin typeface="微软雅黑" panose="020B0503020204020204" charset="-122"/>
              <a:ea typeface="微软雅黑" panose="020B0503020204020204" charset="-122"/>
            </a:endParaRPr>
          </a:p>
        </p:txBody>
      </p:sp>
      <p:sp>
        <p:nvSpPr>
          <p:cNvPr id="54" name="文本框 53"/>
          <p:cNvSpPr txBox="1"/>
          <p:nvPr/>
        </p:nvSpPr>
        <p:spPr>
          <a:xfrm>
            <a:off x="7364573" y="4751364"/>
            <a:ext cx="2947546" cy="874407"/>
          </a:xfrm>
          <a:prstGeom prst="rect">
            <a:avLst/>
          </a:prstGeom>
          <a:noFill/>
        </p:spPr>
        <p:txBody>
          <a:bodyPr wrap="square" rtlCol="0">
            <a:spAutoFit/>
          </a:bodyPr>
          <a:lstStyle/>
          <a:p>
            <a:pPr algn="ctr">
              <a:lnSpc>
                <a:spcPct val="150000"/>
              </a:lnSpc>
            </a:pPr>
            <a:r>
              <a:rPr lang="en-US" altLang="zh-CN" kern="100" dirty="0">
                <a:latin typeface="微软雅黑" panose="020B0503020204020204" charset="-122"/>
                <a:ea typeface="微软雅黑" panose="020B0503020204020204" charset="-122"/>
                <a:cs typeface="宋体" panose="02010600030101010101" pitchFamily="2" charset="-122"/>
              </a:rPr>
              <a:t> </a:t>
            </a:r>
            <a:r>
              <a:rPr lang="zh-CN" altLang="en-US" kern="100" dirty="0">
                <a:latin typeface="微软雅黑" panose="020B0503020204020204" charset="-122"/>
                <a:ea typeface="微软雅黑" panose="020B0503020204020204" charset="-122"/>
                <a:cs typeface="宋体" panose="02010600030101010101" pitchFamily="2" charset="-122"/>
              </a:rPr>
              <a:t>支持切换工作模式</a:t>
            </a:r>
            <a:endParaRPr lang="en-US" altLang="zh-CN" kern="100" dirty="0">
              <a:latin typeface="微软雅黑" panose="020B0503020204020204" charset="-122"/>
              <a:ea typeface="微软雅黑" panose="020B0503020204020204" charset="-122"/>
              <a:cs typeface="宋体" panose="02010600030101010101" pitchFamily="2" charset="-122"/>
            </a:endParaRPr>
          </a:p>
          <a:p>
            <a:pPr algn="ctr">
              <a:lnSpc>
                <a:spcPct val="150000"/>
              </a:lnSpc>
            </a:pPr>
            <a:r>
              <a:rPr lang="zh-CN" altLang="en-US" sz="1800" kern="100" dirty="0">
                <a:effectLst/>
                <a:latin typeface="微软雅黑" panose="020B0503020204020204" charset="-122"/>
                <a:ea typeface="微软雅黑" panose="020B0503020204020204" charset="-122"/>
              </a:rPr>
              <a:t>查询花卉情况</a:t>
            </a:r>
            <a:endParaRPr lang="zh-CN" altLang="zh-CN" sz="1800" kern="100" dirty="0">
              <a:effectLst/>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范围分析</a:t>
            </a:r>
          </a:p>
        </p:txBody>
      </p:sp>
      <p:sp>
        <p:nvSpPr>
          <p:cNvPr id="7" name="文本框 6"/>
          <p:cNvSpPr txBox="1"/>
          <p:nvPr/>
        </p:nvSpPr>
        <p:spPr>
          <a:xfrm>
            <a:off x="609600" y="704790"/>
            <a:ext cx="1723549" cy="400110"/>
          </a:xfrm>
          <a:prstGeom prst="rect">
            <a:avLst/>
          </a:prstGeom>
          <a:noFill/>
        </p:spPr>
        <p:txBody>
          <a:bodyPr wrap="none" rtlCol="0">
            <a:spAutoFit/>
          </a:bodyPr>
          <a:lstStyle/>
          <a:p>
            <a:r>
              <a:rPr lang="zh-CN" altLang="en-US" sz="2000" dirty="0"/>
              <a:t>非功能性需求</a:t>
            </a:r>
          </a:p>
        </p:txBody>
      </p:sp>
      <p:sp>
        <p:nvSpPr>
          <p:cNvPr id="5" name="矩形 5"/>
          <p:cNvSpPr/>
          <p:nvPr/>
        </p:nvSpPr>
        <p:spPr>
          <a:xfrm>
            <a:off x="3259041" y="1649442"/>
            <a:ext cx="6719887" cy="431800"/>
          </a:xfrm>
          <a:prstGeom prst="rect">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8" name="矩形 6"/>
          <p:cNvSpPr/>
          <p:nvPr/>
        </p:nvSpPr>
        <p:spPr>
          <a:xfrm>
            <a:off x="3259041" y="3341717"/>
            <a:ext cx="6719887" cy="431800"/>
          </a:xfrm>
          <a:prstGeom prst="rect">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9" name="矩形 7"/>
          <p:cNvSpPr/>
          <p:nvPr/>
        </p:nvSpPr>
        <p:spPr>
          <a:xfrm>
            <a:off x="3259041" y="5184805"/>
            <a:ext cx="6719887" cy="431800"/>
          </a:xfrm>
          <a:prstGeom prst="rect">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10" name="TextBox 8"/>
          <p:cNvSpPr txBox="1"/>
          <p:nvPr/>
        </p:nvSpPr>
        <p:spPr>
          <a:xfrm>
            <a:off x="3259041" y="1649442"/>
            <a:ext cx="3622675" cy="400050"/>
          </a:xfrm>
          <a:prstGeom prst="rect">
            <a:avLst/>
          </a:prstGeom>
          <a:noFill/>
          <a:ln w="9525">
            <a:noFill/>
          </a:ln>
        </p:spPr>
        <p:txBody>
          <a:bodyPr anchor="t">
            <a:spAutoFit/>
          </a:bodyPr>
          <a:lstStyle/>
          <a:p>
            <a:r>
              <a:rPr lang="zh-CN" altLang="en-US" sz="2000" dirty="0">
                <a:solidFill>
                  <a:schemeClr val="bg1"/>
                </a:solidFill>
                <a:latin typeface="微软雅黑" panose="020B0503020204020204" charset="-122"/>
                <a:ea typeface="微软雅黑" panose="020B0503020204020204" charset="-122"/>
              </a:rPr>
              <a:t>可靠性与稳定性</a:t>
            </a:r>
            <a:endParaRPr lang="en-US" altLang="zh-CN" sz="2000" dirty="0">
              <a:solidFill>
                <a:schemeClr val="bg1"/>
              </a:solidFill>
              <a:latin typeface="微软雅黑" panose="020B0503020204020204" charset="-122"/>
              <a:ea typeface="微软雅黑" panose="020B0503020204020204" charset="-122"/>
            </a:endParaRPr>
          </a:p>
        </p:txBody>
      </p:sp>
      <p:sp>
        <p:nvSpPr>
          <p:cNvPr id="11" name="Freeform 6"/>
          <p:cNvSpPr/>
          <p:nvPr/>
        </p:nvSpPr>
        <p:spPr>
          <a:xfrm>
            <a:off x="2827241" y="1666905"/>
            <a:ext cx="339725" cy="388937"/>
          </a:xfrm>
          <a:custGeom>
            <a:avLst/>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0" y="2147483647"/>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113E6A"/>
          </a:solidFill>
          <a:ln w="9525">
            <a:noFill/>
          </a:ln>
        </p:spPr>
        <p:txBody>
          <a:bodyPr/>
          <a:lstStyle/>
          <a:p>
            <a:endParaRPr lang="zh-CN" altLang="en-US"/>
          </a:p>
        </p:txBody>
      </p:sp>
      <p:sp>
        <p:nvSpPr>
          <p:cNvPr id="12" name="Freeform 6"/>
          <p:cNvSpPr/>
          <p:nvPr/>
        </p:nvSpPr>
        <p:spPr>
          <a:xfrm>
            <a:off x="2827241" y="3359180"/>
            <a:ext cx="339725" cy="388937"/>
          </a:xfrm>
          <a:custGeom>
            <a:avLst/>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0" y="2147483647"/>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113E6A"/>
          </a:solidFill>
          <a:ln w="9525">
            <a:noFill/>
          </a:ln>
        </p:spPr>
        <p:txBody>
          <a:bodyPr/>
          <a:lstStyle/>
          <a:p>
            <a:endParaRPr lang="zh-CN" altLang="en-US"/>
          </a:p>
        </p:txBody>
      </p:sp>
      <p:sp>
        <p:nvSpPr>
          <p:cNvPr id="13" name="Freeform 6"/>
          <p:cNvSpPr/>
          <p:nvPr/>
        </p:nvSpPr>
        <p:spPr>
          <a:xfrm>
            <a:off x="2827241" y="5187980"/>
            <a:ext cx="339725" cy="388937"/>
          </a:xfrm>
          <a:custGeom>
            <a:avLst/>
            <a:gdLst/>
            <a:ahLst/>
            <a:cxnLst>
              <a:cxn ang="0">
                <a:pos x="0" y="2147483647"/>
              </a:cxn>
              <a:cxn ang="0">
                <a:pos x="2147483647" y="2147483647"/>
              </a:cxn>
              <a:cxn ang="0">
                <a:pos x="2147483647" y="0"/>
              </a:cxn>
              <a:cxn ang="0">
                <a:pos x="2147483647" y="2147483647"/>
              </a:cxn>
              <a:cxn ang="0">
                <a:pos x="2147483647" y="2147483647"/>
              </a:cxn>
              <a:cxn ang="0">
                <a:pos x="2147483647" y="2147483647"/>
              </a:cxn>
              <a:cxn ang="0">
                <a:pos x="0" y="2147483647"/>
              </a:cxn>
            </a:cxnLst>
            <a:rect l="0" t="0" r="0" b="0"/>
            <a:pathLst>
              <a:path w="443" h="511">
                <a:moveTo>
                  <a:pt x="0" y="256"/>
                </a:moveTo>
                <a:lnTo>
                  <a:pt x="221" y="128"/>
                </a:lnTo>
                <a:lnTo>
                  <a:pt x="443" y="0"/>
                </a:lnTo>
                <a:lnTo>
                  <a:pt x="443" y="256"/>
                </a:lnTo>
                <a:lnTo>
                  <a:pt x="443" y="511"/>
                </a:lnTo>
                <a:lnTo>
                  <a:pt x="221" y="384"/>
                </a:lnTo>
                <a:lnTo>
                  <a:pt x="0" y="256"/>
                </a:lnTo>
                <a:close/>
              </a:path>
            </a:pathLst>
          </a:custGeom>
          <a:solidFill>
            <a:srgbClr val="113E6A"/>
          </a:solidFill>
          <a:ln w="9525">
            <a:noFill/>
          </a:ln>
        </p:spPr>
        <p:txBody>
          <a:bodyPr/>
          <a:lstStyle/>
          <a:p>
            <a:endParaRPr lang="zh-CN" altLang="en-US"/>
          </a:p>
        </p:txBody>
      </p:sp>
      <p:sp>
        <p:nvSpPr>
          <p:cNvPr id="14" name="TextBox 13"/>
          <p:cNvSpPr txBox="1"/>
          <p:nvPr/>
        </p:nvSpPr>
        <p:spPr>
          <a:xfrm>
            <a:off x="3259041" y="3356005"/>
            <a:ext cx="3767137" cy="400050"/>
          </a:xfrm>
          <a:prstGeom prst="rect">
            <a:avLst/>
          </a:prstGeom>
          <a:noFill/>
          <a:ln w="9525">
            <a:noFill/>
          </a:ln>
        </p:spPr>
        <p:txBody>
          <a:bodyPr anchor="t">
            <a:spAutoFit/>
          </a:bodyPr>
          <a:lstStyle/>
          <a:p>
            <a:r>
              <a:rPr lang="zh-CN" altLang="en-US" sz="2000" dirty="0">
                <a:solidFill>
                  <a:schemeClr val="bg1"/>
                </a:solidFill>
                <a:latin typeface="微软雅黑" panose="020B0503020204020204" charset="-122"/>
                <a:ea typeface="微软雅黑" panose="020B0503020204020204" charset="-122"/>
              </a:rPr>
              <a:t>异常处理功能</a:t>
            </a:r>
            <a:endParaRPr lang="en-US" altLang="zh-CN" sz="2000" dirty="0">
              <a:solidFill>
                <a:schemeClr val="bg1"/>
              </a:solidFill>
              <a:latin typeface="微软雅黑" panose="020B0503020204020204" charset="-122"/>
              <a:ea typeface="微软雅黑" panose="020B0503020204020204" charset="-122"/>
            </a:endParaRPr>
          </a:p>
        </p:txBody>
      </p:sp>
      <p:sp>
        <p:nvSpPr>
          <p:cNvPr id="15" name="TextBox 14"/>
          <p:cNvSpPr txBox="1"/>
          <p:nvPr/>
        </p:nvSpPr>
        <p:spPr>
          <a:xfrm>
            <a:off x="3259041" y="5184805"/>
            <a:ext cx="3767137" cy="400050"/>
          </a:xfrm>
          <a:prstGeom prst="rect">
            <a:avLst/>
          </a:prstGeom>
          <a:noFill/>
          <a:ln w="9525">
            <a:noFill/>
          </a:ln>
        </p:spPr>
        <p:txBody>
          <a:bodyPr anchor="t">
            <a:spAutoFit/>
          </a:bodyPr>
          <a:lstStyle/>
          <a:p>
            <a:r>
              <a:rPr lang="zh-CN" altLang="en-US" sz="2000" dirty="0">
                <a:solidFill>
                  <a:schemeClr val="bg1"/>
                </a:solidFill>
                <a:latin typeface="微软雅黑" panose="020B0503020204020204" charset="-122"/>
                <a:ea typeface="微软雅黑" panose="020B0503020204020204" charset="-122"/>
              </a:rPr>
              <a:t>维护与在线升级</a:t>
            </a:r>
            <a:endParaRPr lang="en-US" altLang="zh-CN" sz="2000" dirty="0">
              <a:solidFill>
                <a:schemeClr val="bg1"/>
              </a:solidFill>
              <a:latin typeface="微软雅黑" panose="020B0503020204020204" charset="-122"/>
              <a:ea typeface="微软雅黑" panose="020B0503020204020204" charset="-122"/>
            </a:endParaRPr>
          </a:p>
        </p:txBody>
      </p:sp>
      <p:sp>
        <p:nvSpPr>
          <p:cNvPr id="16" name="TextBox 15"/>
          <p:cNvSpPr txBox="1"/>
          <p:nvPr/>
        </p:nvSpPr>
        <p:spPr>
          <a:xfrm>
            <a:off x="3166966" y="2121814"/>
            <a:ext cx="6577013" cy="879664"/>
          </a:xfrm>
          <a:prstGeom prst="rect">
            <a:avLst/>
          </a:prstGeom>
          <a:noFill/>
          <a:ln w="9525">
            <a:noFill/>
          </a:ln>
        </p:spPr>
        <p:txBody>
          <a:bodyPr anchor="t">
            <a:spAutoFit/>
          </a:bodyPr>
          <a:lstStyle/>
          <a:p>
            <a:pPr>
              <a:lnSpc>
                <a:spcPct val="150000"/>
              </a:lnSpc>
            </a:pPr>
            <a:r>
              <a:rPr lang="en-US" altLang="zh-CN" dirty="0"/>
              <a:t>       </a:t>
            </a:r>
            <a:r>
              <a:rPr lang="zh-CN" altLang="zh-CN" dirty="0">
                <a:latin typeface="微软雅黑" panose="020B0503020204020204" charset="-122"/>
                <a:ea typeface="微软雅黑" panose="020B0503020204020204" charset="-122"/>
              </a:rPr>
              <a:t>机器人必须保证</a:t>
            </a:r>
            <a:r>
              <a:rPr lang="zh-CN" altLang="zh-CN" dirty="0">
                <a:solidFill>
                  <a:srgbClr val="FF0000"/>
                </a:solidFill>
                <a:latin typeface="微软雅黑" panose="020B0503020204020204" charset="-122"/>
                <a:ea typeface="微软雅黑" panose="020B0503020204020204" charset="-122"/>
              </a:rPr>
              <a:t>连续不间断</a:t>
            </a:r>
            <a:r>
              <a:rPr lang="zh-CN" altLang="zh-CN" dirty="0">
                <a:latin typeface="微软雅黑" panose="020B0503020204020204" charset="-122"/>
                <a:ea typeface="微软雅黑" panose="020B0503020204020204" charset="-122"/>
              </a:rPr>
              <a:t>的运行能力，即使在连续长时间工作或复杂的温室环境下也能保持</a:t>
            </a:r>
            <a:r>
              <a:rPr lang="zh-CN" altLang="zh-CN" dirty="0">
                <a:solidFill>
                  <a:srgbClr val="FF0000"/>
                </a:solidFill>
                <a:latin typeface="微软雅黑" panose="020B0503020204020204" charset="-122"/>
                <a:ea typeface="微软雅黑" panose="020B0503020204020204" charset="-122"/>
              </a:rPr>
              <a:t>高可靠性</a:t>
            </a:r>
            <a:r>
              <a:rPr lang="zh-CN" altLang="zh-CN" dirty="0">
                <a:latin typeface="微软雅黑" panose="020B0503020204020204" charset="-122"/>
                <a:ea typeface="微软雅黑" panose="020B0503020204020204" charset="-122"/>
              </a:rPr>
              <a:t>与</a:t>
            </a:r>
            <a:r>
              <a:rPr lang="zh-CN" altLang="zh-CN" dirty="0">
                <a:solidFill>
                  <a:srgbClr val="FF0000"/>
                </a:solidFill>
                <a:latin typeface="微软雅黑" panose="020B0503020204020204" charset="-122"/>
                <a:ea typeface="微软雅黑" panose="020B0503020204020204" charset="-122"/>
              </a:rPr>
              <a:t>稳定性</a:t>
            </a:r>
            <a:r>
              <a:rPr lang="zh-CN" altLang="zh-CN" dirty="0">
                <a:latin typeface="微软雅黑" panose="020B0503020204020204" charset="-122"/>
                <a:ea typeface="微软雅黑" panose="020B0503020204020204" charset="-122"/>
              </a:rPr>
              <a:t>。</a:t>
            </a:r>
            <a:endParaRPr lang="zh-CN" altLang="en-US" dirty="0">
              <a:solidFill>
                <a:srgbClr val="004C54"/>
              </a:solidFill>
              <a:latin typeface="微软雅黑" panose="020B0503020204020204" charset="-122"/>
              <a:ea typeface="微软雅黑" panose="020B0503020204020204" charset="-122"/>
            </a:endParaRPr>
          </a:p>
        </p:txBody>
      </p:sp>
      <p:sp>
        <p:nvSpPr>
          <p:cNvPr id="17" name="TextBox 16"/>
          <p:cNvSpPr txBox="1"/>
          <p:nvPr/>
        </p:nvSpPr>
        <p:spPr>
          <a:xfrm>
            <a:off x="3207864" y="3790446"/>
            <a:ext cx="6577013" cy="1296637"/>
          </a:xfrm>
          <a:prstGeom prst="rect">
            <a:avLst/>
          </a:prstGeom>
          <a:noFill/>
          <a:ln w="9525">
            <a:noFill/>
          </a:ln>
        </p:spPr>
        <p:txBody>
          <a:bodyPr anchor="t">
            <a:spAutoFit/>
          </a:bodyPr>
          <a:lstStyle/>
          <a:p>
            <a:pPr>
              <a:lnSpc>
                <a:spcPct val="150000"/>
              </a:lnSpc>
            </a:pPr>
            <a:r>
              <a:rPr lang="en-US" altLang="zh-CN" dirty="0"/>
              <a:t>       </a:t>
            </a:r>
            <a:r>
              <a:rPr lang="zh-CN" altLang="zh-CN" dirty="0">
                <a:latin typeface="微软雅黑" panose="020B0503020204020204" charset="-122"/>
                <a:ea typeface="微软雅黑" panose="020B0503020204020204" charset="-122"/>
              </a:rPr>
              <a:t>机器人拥有完备的</a:t>
            </a:r>
            <a:r>
              <a:rPr lang="zh-CN" altLang="zh-CN" dirty="0">
                <a:solidFill>
                  <a:srgbClr val="FF0000"/>
                </a:solidFill>
                <a:latin typeface="微软雅黑" panose="020B0503020204020204" charset="-122"/>
                <a:ea typeface="微软雅黑" panose="020B0503020204020204" charset="-122"/>
              </a:rPr>
              <a:t>异常处理功能</a:t>
            </a:r>
            <a:r>
              <a:rPr lang="zh-CN" altLang="zh-CN" dirty="0">
                <a:latin typeface="微软雅黑" panose="020B0503020204020204" charset="-122"/>
                <a:ea typeface="微软雅黑" panose="020B0503020204020204" charset="-122"/>
              </a:rPr>
              <a:t>，能够在遇到故障或异常情况时，自动采取恢复措施或将问题上报给用户，确保系统能够稳定运行。</a:t>
            </a:r>
          </a:p>
        </p:txBody>
      </p:sp>
      <p:sp>
        <p:nvSpPr>
          <p:cNvPr id="18" name="TextBox 17"/>
          <p:cNvSpPr txBox="1"/>
          <p:nvPr/>
        </p:nvSpPr>
        <p:spPr>
          <a:xfrm>
            <a:off x="3259041" y="5682577"/>
            <a:ext cx="6577013" cy="879664"/>
          </a:xfrm>
          <a:prstGeom prst="rect">
            <a:avLst/>
          </a:prstGeom>
          <a:noFill/>
          <a:ln w="9525">
            <a:noFill/>
          </a:ln>
        </p:spPr>
        <p:txBody>
          <a:bodyPr anchor="t">
            <a:spAutoFit/>
          </a:bodyPr>
          <a:lstStyle/>
          <a:p>
            <a:pPr>
              <a:lnSpc>
                <a:spcPct val="150000"/>
              </a:lnSpc>
            </a:pPr>
            <a:r>
              <a:rPr lang="en-US" altLang="zh-CN" dirty="0"/>
              <a:t>       </a:t>
            </a:r>
            <a:r>
              <a:rPr lang="zh-CN" altLang="zh-CN" dirty="0">
                <a:latin typeface="微软雅黑" panose="020B0503020204020204" charset="-122"/>
                <a:ea typeface="微软雅黑" panose="020B0503020204020204" charset="-122"/>
              </a:rPr>
              <a:t>考虑到系统长期运行的需要，机器人支持</a:t>
            </a:r>
            <a:r>
              <a:rPr lang="zh-CN" altLang="zh-CN" dirty="0">
                <a:solidFill>
                  <a:srgbClr val="FF0000"/>
                </a:solidFill>
                <a:latin typeface="微软雅黑" panose="020B0503020204020204" charset="-122"/>
                <a:ea typeface="微软雅黑" panose="020B0503020204020204" charset="-122"/>
              </a:rPr>
              <a:t>在线升级功能</a:t>
            </a:r>
            <a:r>
              <a:rPr lang="zh-CN" altLang="zh-CN" dirty="0">
                <a:latin typeface="微软雅黑" panose="020B0503020204020204" charset="-122"/>
                <a:ea typeface="微软雅黑" panose="020B0503020204020204" charset="-122"/>
              </a:rPr>
              <a:t>，使得软件可以远程更新，从而为机器人系统添加或改进功能。</a:t>
            </a:r>
            <a:endParaRPr lang="zh-CN" altLang="en-US" dirty="0">
              <a:solidFill>
                <a:srgbClr val="004C54"/>
              </a:solidFill>
              <a:latin typeface="微软雅黑" panose="020B0503020204020204" charset="-122"/>
              <a:ea typeface="微软雅黑" panose="020B0503020204020204" charset="-122"/>
            </a:endParaRPr>
          </a:p>
        </p:txBody>
      </p:sp>
      <p:sp>
        <p:nvSpPr>
          <p:cNvPr id="19" name="Oval 6"/>
          <p:cNvSpPr/>
          <p:nvPr/>
        </p:nvSpPr>
        <p:spPr>
          <a:xfrm>
            <a:off x="1317486" y="1435623"/>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0" name="Oval 7"/>
          <p:cNvSpPr/>
          <p:nvPr/>
        </p:nvSpPr>
        <p:spPr>
          <a:xfrm>
            <a:off x="1407974" y="1526110"/>
            <a:ext cx="896937"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1" name="TextBox 19"/>
          <p:cNvSpPr txBox="1"/>
          <p:nvPr/>
        </p:nvSpPr>
        <p:spPr>
          <a:xfrm>
            <a:off x="1407974" y="1649935"/>
            <a:ext cx="901700" cy="646113"/>
          </a:xfrm>
          <a:prstGeom prst="rect">
            <a:avLst/>
          </a:prstGeom>
          <a:noFill/>
          <a:ln w="9525">
            <a:noFill/>
          </a:ln>
        </p:spPr>
        <p:txBody>
          <a:bodyPr anchor="t">
            <a:spAutoFit/>
          </a:bodyPr>
          <a:lstStyle/>
          <a:p>
            <a:pPr algn="ctr"/>
            <a:r>
              <a:rPr lang="en-US" altLang="zh-CN" sz="3600" b="1" dirty="0">
                <a:solidFill>
                  <a:schemeClr val="bg1"/>
                </a:solidFill>
                <a:latin typeface="微软雅黑" panose="020B0503020204020204" charset="-122"/>
                <a:ea typeface="微软雅黑" panose="020B0503020204020204" charset="-122"/>
              </a:rPr>
              <a:t>01</a:t>
            </a:r>
          </a:p>
        </p:txBody>
      </p:sp>
      <p:sp>
        <p:nvSpPr>
          <p:cNvPr id="25" name="Oval 6"/>
          <p:cNvSpPr/>
          <p:nvPr/>
        </p:nvSpPr>
        <p:spPr>
          <a:xfrm>
            <a:off x="1317486" y="3039586"/>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6" name="Oval 7"/>
          <p:cNvSpPr/>
          <p:nvPr/>
        </p:nvSpPr>
        <p:spPr>
          <a:xfrm>
            <a:off x="1407974" y="3130073"/>
            <a:ext cx="896937"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7" name="TextBox 19"/>
          <p:cNvSpPr txBox="1"/>
          <p:nvPr/>
        </p:nvSpPr>
        <p:spPr>
          <a:xfrm>
            <a:off x="1407974" y="3253898"/>
            <a:ext cx="901700" cy="646113"/>
          </a:xfrm>
          <a:prstGeom prst="rect">
            <a:avLst/>
          </a:prstGeom>
          <a:noFill/>
          <a:ln w="9525">
            <a:noFill/>
          </a:ln>
        </p:spPr>
        <p:txBody>
          <a:bodyPr anchor="t">
            <a:spAutoFit/>
          </a:bodyPr>
          <a:lstStyle/>
          <a:p>
            <a:pPr algn="ctr"/>
            <a:r>
              <a:rPr lang="en-US" altLang="zh-CN" sz="3600" b="1" dirty="0">
                <a:solidFill>
                  <a:schemeClr val="bg1"/>
                </a:solidFill>
                <a:latin typeface="微软雅黑" panose="020B0503020204020204" charset="-122"/>
                <a:ea typeface="微软雅黑" panose="020B0503020204020204" charset="-122"/>
              </a:rPr>
              <a:t>02</a:t>
            </a:r>
          </a:p>
        </p:txBody>
      </p:sp>
      <p:sp>
        <p:nvSpPr>
          <p:cNvPr id="28" name="Oval 6"/>
          <p:cNvSpPr/>
          <p:nvPr/>
        </p:nvSpPr>
        <p:spPr>
          <a:xfrm>
            <a:off x="1364985" y="4798331"/>
            <a:ext cx="1076325" cy="1076325"/>
          </a:xfrm>
          <a:prstGeom prst="ellipse">
            <a:avLst/>
          </a:prstGeom>
          <a:solidFill>
            <a:srgbClr val="DFDFE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29" name="Oval 7"/>
          <p:cNvSpPr/>
          <p:nvPr/>
        </p:nvSpPr>
        <p:spPr>
          <a:xfrm>
            <a:off x="1455473" y="4888818"/>
            <a:ext cx="896937" cy="895350"/>
          </a:xfrm>
          <a:prstGeom prst="ellipse">
            <a:avLst/>
          </a:prstGeom>
          <a:solidFill>
            <a:srgbClr val="113E6A"/>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30" name="TextBox 19"/>
          <p:cNvSpPr txBox="1"/>
          <p:nvPr/>
        </p:nvSpPr>
        <p:spPr>
          <a:xfrm>
            <a:off x="1455473" y="5012643"/>
            <a:ext cx="901700" cy="646113"/>
          </a:xfrm>
          <a:prstGeom prst="rect">
            <a:avLst/>
          </a:prstGeom>
          <a:noFill/>
          <a:ln w="9525">
            <a:noFill/>
          </a:ln>
        </p:spPr>
        <p:txBody>
          <a:bodyPr anchor="t">
            <a:spAutoFit/>
          </a:bodyPr>
          <a:lstStyle/>
          <a:p>
            <a:pPr algn="ctr"/>
            <a:r>
              <a:rPr lang="en-US" altLang="zh-CN" sz="3600" b="1" dirty="0">
                <a:solidFill>
                  <a:schemeClr val="bg1"/>
                </a:solidFill>
                <a:latin typeface="微软雅黑" panose="020B0503020204020204" charset="-122"/>
                <a:ea typeface="微软雅黑" panose="020B0503020204020204" charset="-122"/>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16200000">
            <a:off x="178614" y="657860"/>
            <a:ext cx="666507" cy="84204"/>
          </a:xfrm>
          <a:prstGeom prst="rect">
            <a:avLst/>
          </a:prstGeom>
          <a:ln>
            <a:solidFill>
              <a:srgbClr val="0E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09600" y="295759"/>
            <a:ext cx="1415772" cy="461665"/>
          </a:xfrm>
          <a:prstGeom prst="rect">
            <a:avLst/>
          </a:prstGeom>
          <a:noFill/>
        </p:spPr>
        <p:txBody>
          <a:bodyPr wrap="none" rtlCol="0">
            <a:spAutoFit/>
          </a:bodyPr>
          <a:lstStyle/>
          <a:p>
            <a:r>
              <a:rPr lang="zh-CN" altLang="en-US" sz="2400" b="1" dirty="0"/>
              <a:t>范围分析</a:t>
            </a:r>
          </a:p>
        </p:txBody>
      </p:sp>
      <p:sp>
        <p:nvSpPr>
          <p:cNvPr id="7" name="文本框 6"/>
          <p:cNvSpPr txBox="1"/>
          <p:nvPr/>
        </p:nvSpPr>
        <p:spPr>
          <a:xfrm>
            <a:off x="609600" y="704790"/>
            <a:ext cx="1210588" cy="400110"/>
          </a:xfrm>
          <a:prstGeom prst="rect">
            <a:avLst/>
          </a:prstGeom>
          <a:noFill/>
        </p:spPr>
        <p:txBody>
          <a:bodyPr wrap="none" rtlCol="0">
            <a:spAutoFit/>
          </a:bodyPr>
          <a:lstStyle/>
          <a:p>
            <a:r>
              <a:rPr lang="zh-CN" altLang="en-US" sz="2000" dirty="0"/>
              <a:t>应用场景</a:t>
            </a:r>
          </a:p>
        </p:txBody>
      </p:sp>
      <p:pic>
        <p:nvPicPr>
          <p:cNvPr id="3" name="图片 2"/>
          <p:cNvPicPr>
            <a:picLocks noChangeAspect="1"/>
          </p:cNvPicPr>
          <p:nvPr/>
        </p:nvPicPr>
        <p:blipFill>
          <a:blip r:embed="rId2"/>
          <a:stretch>
            <a:fillRect/>
          </a:stretch>
        </p:blipFill>
        <p:spPr>
          <a:xfrm>
            <a:off x="489364" y="1374404"/>
            <a:ext cx="3244889" cy="3244889"/>
          </a:xfrm>
          <a:prstGeom prst="rect">
            <a:avLst/>
          </a:prstGeom>
        </p:spPr>
      </p:pic>
      <p:pic>
        <p:nvPicPr>
          <p:cNvPr id="8" name="图片 7"/>
          <p:cNvPicPr>
            <a:picLocks noChangeAspect="1"/>
          </p:cNvPicPr>
          <p:nvPr/>
        </p:nvPicPr>
        <p:blipFill>
          <a:blip r:embed="rId3"/>
          <a:stretch>
            <a:fillRect/>
          </a:stretch>
        </p:blipFill>
        <p:spPr>
          <a:xfrm>
            <a:off x="4473555" y="1374404"/>
            <a:ext cx="3244889" cy="3244889"/>
          </a:xfrm>
          <a:prstGeom prst="rect">
            <a:avLst/>
          </a:prstGeom>
        </p:spPr>
      </p:pic>
      <p:pic>
        <p:nvPicPr>
          <p:cNvPr id="10" name="图片 9"/>
          <p:cNvPicPr>
            <a:picLocks noChangeAspect="1"/>
          </p:cNvPicPr>
          <p:nvPr/>
        </p:nvPicPr>
        <p:blipFill>
          <a:blip r:embed="rId4"/>
          <a:stretch>
            <a:fillRect/>
          </a:stretch>
        </p:blipFill>
        <p:spPr>
          <a:xfrm>
            <a:off x="8108853" y="1033216"/>
            <a:ext cx="3767386" cy="3767386"/>
          </a:xfrm>
          <a:prstGeom prst="rect">
            <a:avLst/>
          </a:prstGeom>
        </p:spPr>
      </p:pic>
      <p:sp>
        <p:nvSpPr>
          <p:cNvPr id="11" name="矩形: 圆角 10"/>
          <p:cNvSpPr/>
          <p:nvPr/>
        </p:nvSpPr>
        <p:spPr>
          <a:xfrm>
            <a:off x="315761" y="1260909"/>
            <a:ext cx="3592096" cy="5301332"/>
          </a:xfrm>
          <a:prstGeom prst="roundRect">
            <a:avLst>
              <a:gd name="adj" fmla="val 7556"/>
            </a:avLst>
          </a:prstGeom>
          <a:no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4212307" y="1260909"/>
            <a:ext cx="3592096" cy="5301332"/>
          </a:xfrm>
          <a:prstGeom prst="roundRect">
            <a:avLst>
              <a:gd name="adj" fmla="val 7556"/>
            </a:avLst>
          </a:prstGeom>
          <a:no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8108853" y="1191927"/>
            <a:ext cx="3767386" cy="5370313"/>
          </a:xfrm>
          <a:prstGeom prst="roundRect">
            <a:avLst>
              <a:gd name="adj" fmla="val 7556"/>
            </a:avLst>
          </a:prstGeom>
          <a:no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02561" y="5166092"/>
            <a:ext cx="3418493" cy="915122"/>
          </a:xfrm>
          <a:prstGeom prst="rect">
            <a:avLst/>
          </a:prstGeom>
          <a:noFill/>
        </p:spPr>
        <p:txBody>
          <a:bodyPr wrap="square" rtlCol="0">
            <a:spAutoFit/>
          </a:bodyPr>
          <a:lstStyle/>
          <a:p>
            <a:pPr algn="ctr">
              <a:lnSpc>
                <a:spcPct val="150000"/>
              </a:lnSpc>
            </a:pPr>
            <a:r>
              <a:rPr lang="zh-CN" altLang="en-US" dirty="0">
                <a:latin typeface="微软雅黑" panose="020B0503020204020204" charset="-122"/>
                <a:ea typeface="微软雅黑" panose="020B0503020204020204" charset="-122"/>
              </a:rPr>
              <a:t>适用于多种规模的温室花卉种植</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提供</a:t>
            </a:r>
            <a:r>
              <a:rPr lang="zh-CN" altLang="en-US" sz="2000" b="1" dirty="0">
                <a:latin typeface="微软雅黑" panose="020B0503020204020204" charset="-122"/>
                <a:ea typeface="微软雅黑" panose="020B0503020204020204" charset="-122"/>
              </a:rPr>
              <a:t>个性化的浇水方案</a:t>
            </a:r>
            <a:endParaRPr lang="zh-CN" altLang="en-US" b="1" dirty="0">
              <a:latin typeface="微软雅黑" panose="020B0503020204020204" charset="-122"/>
              <a:ea typeface="微软雅黑" panose="020B0503020204020204" charset="-122"/>
            </a:endParaRPr>
          </a:p>
        </p:txBody>
      </p:sp>
      <p:sp>
        <p:nvSpPr>
          <p:cNvPr id="15" name="文本框 14"/>
          <p:cNvSpPr txBox="1"/>
          <p:nvPr/>
        </p:nvSpPr>
        <p:spPr>
          <a:xfrm>
            <a:off x="4299951" y="5166092"/>
            <a:ext cx="3418493" cy="915122"/>
          </a:xfrm>
          <a:prstGeom prst="rect">
            <a:avLst/>
          </a:prstGeom>
          <a:noFill/>
        </p:spPr>
        <p:txBody>
          <a:bodyPr wrap="square" rtlCol="0">
            <a:spAutoFit/>
          </a:bodyPr>
          <a:lstStyle/>
          <a:p>
            <a:pPr algn="ctr">
              <a:lnSpc>
                <a:spcPct val="150000"/>
              </a:lnSpc>
            </a:pPr>
            <a:r>
              <a:rPr lang="zh-CN" altLang="en-US" dirty="0">
                <a:latin typeface="微软雅黑" panose="020B0503020204020204" charset="-122"/>
                <a:ea typeface="微软雅黑" panose="020B0503020204020204" charset="-122"/>
              </a:rPr>
              <a:t>为研究者提供精确的水分条件</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助力</a:t>
            </a:r>
            <a:r>
              <a:rPr lang="zh-CN" altLang="en-US" sz="2000" b="1" dirty="0">
                <a:latin typeface="微软雅黑" panose="020B0503020204020204" charset="-122"/>
                <a:ea typeface="微软雅黑" panose="020B0503020204020204" charset="-122"/>
              </a:rPr>
              <a:t>农业科研</a:t>
            </a:r>
            <a:endParaRPr lang="zh-CN" altLang="en-US" b="1" dirty="0">
              <a:latin typeface="微软雅黑" panose="020B0503020204020204" charset="-122"/>
              <a:ea typeface="微软雅黑" panose="020B0503020204020204" charset="-122"/>
            </a:endParaRPr>
          </a:p>
        </p:txBody>
      </p:sp>
      <p:sp>
        <p:nvSpPr>
          <p:cNvPr id="16" name="文本框 15"/>
          <p:cNvSpPr txBox="1"/>
          <p:nvPr/>
        </p:nvSpPr>
        <p:spPr>
          <a:xfrm>
            <a:off x="8283299" y="5166092"/>
            <a:ext cx="3418493" cy="915122"/>
          </a:xfrm>
          <a:prstGeom prst="rect">
            <a:avLst/>
          </a:prstGeom>
          <a:noFill/>
        </p:spPr>
        <p:txBody>
          <a:bodyPr wrap="square" rtlCol="0">
            <a:spAutoFit/>
          </a:bodyPr>
          <a:lstStyle/>
          <a:p>
            <a:pPr algn="ctr">
              <a:lnSpc>
                <a:spcPct val="150000"/>
              </a:lnSpc>
            </a:pPr>
            <a:r>
              <a:rPr lang="zh-CN" altLang="en-US" dirty="0">
                <a:latin typeface="微软雅黑" panose="020B0503020204020204" charset="-122"/>
                <a:ea typeface="微软雅黑" panose="020B0503020204020204" charset="-122"/>
              </a:rPr>
              <a:t>适用于城市屋顶花园</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垂直农业等</a:t>
            </a:r>
            <a:r>
              <a:rPr lang="zh-CN" altLang="en-US" sz="2000" b="1" dirty="0">
                <a:latin typeface="微软雅黑" panose="020B0503020204020204" charset="-122"/>
                <a:ea typeface="微软雅黑" panose="020B0503020204020204" charset="-122"/>
              </a:rPr>
              <a:t>新型农业形态</a:t>
            </a:r>
            <a:endParaRPr lang="zh-CN" altLang="en-US" b="1" dirty="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174693" y="2525052"/>
            <a:ext cx="8729879" cy="2141291"/>
          </a:xfrm>
          <a:prstGeom prst="parallelogram">
            <a:avLst/>
          </a:prstGeom>
          <a:solidFill>
            <a:schemeClr val="accent1">
              <a:lumMod val="40000"/>
              <a:lumOff val="6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3638870" y="2596755"/>
            <a:ext cx="7371638" cy="1808138"/>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8" name="平行四边形 7"/>
          <p:cNvSpPr/>
          <p:nvPr/>
        </p:nvSpPr>
        <p:spPr>
          <a:xfrm>
            <a:off x="1389922" y="2142677"/>
            <a:ext cx="2590046" cy="1530482"/>
          </a:xfrm>
          <a:prstGeom prst="parallelogram">
            <a:avLst/>
          </a:prstGeom>
          <a:solidFill>
            <a:srgbClr val="0E6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21413" y="2568547"/>
            <a:ext cx="1530481" cy="15304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25176" y="2884070"/>
            <a:ext cx="986880" cy="899160"/>
          </a:xfrm>
          <a:prstGeom prst="rect">
            <a:avLst/>
          </a:prstGeom>
        </p:spPr>
        <p:txBody>
          <a:bodyPr wrap="square" lIns="68580" tIns="34290" rIns="68580" bIns="34290">
            <a:spAutoFit/>
          </a:bodyPr>
          <a:lstStyle/>
          <a:p>
            <a:r>
              <a:rPr lang="en-US" altLang="zh-CN" sz="5400" b="1">
                <a:solidFill>
                  <a:srgbClr val="0E60A8"/>
                </a:solidFill>
                <a:latin typeface="微软雅黑" panose="020B0503020204020204" charset="-122"/>
                <a:ea typeface="微软雅黑" panose="020B0503020204020204" charset="-122"/>
              </a:rPr>
              <a:t>2</a:t>
            </a:r>
            <a:endParaRPr lang="en-US" altLang="zh-CN" sz="5400" b="1" dirty="0">
              <a:solidFill>
                <a:srgbClr val="0E60A8"/>
              </a:solidFill>
              <a:latin typeface="微软雅黑" panose="020B0503020204020204" charset="-122"/>
              <a:ea typeface="微软雅黑" panose="020B0503020204020204" charset="-122"/>
            </a:endParaRPr>
          </a:p>
        </p:txBody>
      </p:sp>
      <p:sp>
        <p:nvSpPr>
          <p:cNvPr id="11" name="矩形 10"/>
          <p:cNvSpPr/>
          <p:nvPr/>
        </p:nvSpPr>
        <p:spPr>
          <a:xfrm>
            <a:off x="4833035" y="2988356"/>
            <a:ext cx="5184576" cy="684803"/>
          </a:xfrm>
          <a:prstGeom prst="rect">
            <a:avLst/>
          </a:prstGeom>
        </p:spPr>
        <p:txBody>
          <a:bodyPr wrap="square" lIns="68580" tIns="34290" rIns="68580" bIns="34290">
            <a:spAutoFit/>
          </a:bodyPr>
          <a:lstStyle/>
          <a:p>
            <a:r>
              <a:rPr lang="zh-CN" altLang="en-US" sz="4000" b="1" dirty="0">
                <a:solidFill>
                  <a:schemeClr val="bg1"/>
                </a:solidFill>
                <a:latin typeface="微软雅黑" panose="020B0503020204020204" charset="-122"/>
                <a:ea typeface="微软雅黑" panose="020B0503020204020204" charset="-122"/>
              </a:rPr>
              <a:t>业务需求</a:t>
            </a:r>
          </a:p>
        </p:txBody>
      </p:sp>
      <p:cxnSp>
        <p:nvCxnSpPr>
          <p:cNvPr id="12" name="直接连接符 11"/>
          <p:cNvCxnSpPr/>
          <p:nvPr/>
        </p:nvCxnSpPr>
        <p:spPr>
          <a:xfrm>
            <a:off x="4833035" y="3783230"/>
            <a:ext cx="47728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M2OWI4ZGYyMzhmZjM2ZGE1MTUxYjQ1ZGZhMjFiNz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2433</Words>
  <Application>Microsoft Office PowerPoint</Application>
  <PresentationFormat>宽屏</PresentationFormat>
  <Paragraphs>379</Paragraphs>
  <Slides>44</Slides>
  <Notes>0</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Söhne</vt:lpstr>
      <vt:lpstr>YaHei Consolas Hybrid</vt:lpstr>
      <vt:lpstr>黑体</vt:lpstr>
      <vt:lpstr>华文中宋</vt:lpstr>
      <vt:lpstr>微软雅黑</vt:lpstr>
      <vt:lpstr>Arial</vt:lpstr>
      <vt:lpstr>Calibri</vt:lpstr>
      <vt:lpstr>Times New Roman</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water-jet</dc:creator>
  <cp:lastModifiedBy>Max Zhang</cp:lastModifiedBy>
  <cp:revision>8</cp:revision>
  <dcterms:created xsi:type="dcterms:W3CDTF">2024-03-28T00:26:00Z</dcterms:created>
  <dcterms:modified xsi:type="dcterms:W3CDTF">2024-06-21T04:41:28Z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CEADBC1766B5461EBB64CF677225BA22_12</vt:lpwstr>
  </property>
  <property fmtid="{D5CDD505-2E9C-101B-9397-08002B2CF9AE}" pid="3" name="KSOProductBuildVer">
    <vt:lpwstr>2052-12.1.0.15374</vt:lpwstr>
  </property>
</Properties>
</file>